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Default Extension="png" ContentType="image/png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1226005"/>
            <a:ext cx="8255000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819" y="1208797"/>
            <a:ext cx="8257540" cy="1921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1999" y="3466700"/>
            <a:ext cx="2289175" cy="3403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b="1">
                <a:latin typeface="Book Antiqua"/>
                <a:cs typeface="Book Antiqua"/>
              </a:rPr>
              <a:t>Clicker  </a:t>
            </a:r>
            <a:r>
              <a:rPr dirty="0" sz="2050" spc="-10" b="1">
                <a:latin typeface="Book Antiqua"/>
                <a:cs typeface="Book Antiqua"/>
              </a:rPr>
              <a:t>Questions</a:t>
            </a:r>
            <a:endParaRPr sz="2050">
              <a:latin typeface="Book Antiqua"/>
              <a:cs typeface="Book Antiqu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205314" y="3858926"/>
            <a:ext cx="3281679" cy="20231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13970">
              <a:lnSpc>
                <a:spcPct val="100000"/>
              </a:lnSpc>
              <a:spcBef>
                <a:spcPts val="114"/>
              </a:spcBef>
            </a:pPr>
            <a:r>
              <a:rPr dirty="0" sz="2050" spc="-105" b="0" i="1">
                <a:latin typeface="Bookman Old Style"/>
                <a:cs typeface="Bookman Old Style"/>
              </a:rPr>
              <a:t>Modern</a:t>
            </a:r>
            <a:r>
              <a:rPr dirty="0" sz="2050" spc="-35" b="0" i="1">
                <a:latin typeface="Bookman Old Style"/>
                <a:cs typeface="Bookman Old Style"/>
              </a:rPr>
              <a:t> </a:t>
            </a:r>
            <a:r>
              <a:rPr dirty="0" sz="2050" spc="-10" b="0" i="1">
                <a:latin typeface="Bookman Old Style"/>
                <a:cs typeface="Bookman Old Style"/>
              </a:rPr>
              <a:t>Physics</a:t>
            </a:r>
            <a:endParaRPr sz="2050">
              <a:latin typeface="Bookman Old Style"/>
              <a:cs typeface="Bookman Old Style"/>
            </a:endParaRPr>
          </a:p>
          <a:p>
            <a:pPr algn="ctr" marL="12700" marR="5080">
              <a:lnSpc>
                <a:spcPct val="101200"/>
              </a:lnSpc>
            </a:pPr>
            <a:r>
              <a:rPr dirty="0" sz="2050">
                <a:latin typeface="Garamond"/>
                <a:cs typeface="Garamond"/>
              </a:rPr>
              <a:t>Chapter</a:t>
            </a:r>
            <a:r>
              <a:rPr dirty="0" sz="2050" spc="33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13:</a:t>
            </a:r>
            <a:r>
              <a:rPr dirty="0" sz="2050" spc="65">
                <a:latin typeface="Garamond"/>
                <a:cs typeface="Garamond"/>
              </a:rPr>
              <a:t>  </a:t>
            </a:r>
            <a:r>
              <a:rPr dirty="0" sz="2050">
                <a:latin typeface="Garamond"/>
                <a:cs typeface="Garamond"/>
              </a:rPr>
              <a:t>“Particle</a:t>
            </a:r>
            <a:r>
              <a:rPr dirty="0" sz="2050" spc="345">
                <a:latin typeface="Garamond"/>
                <a:cs typeface="Garamond"/>
              </a:rPr>
              <a:t> </a:t>
            </a:r>
            <a:r>
              <a:rPr dirty="0" sz="2050" spc="-10">
                <a:latin typeface="Garamond"/>
                <a:cs typeface="Garamond"/>
              </a:rPr>
              <a:t>Physics” </a:t>
            </a:r>
            <a:r>
              <a:rPr dirty="0" sz="2050">
                <a:latin typeface="Garamond"/>
                <a:cs typeface="Garamond"/>
              </a:rPr>
              <a:t>Cambridge</a:t>
            </a:r>
            <a:r>
              <a:rPr dirty="0" sz="2050" spc="33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University</a:t>
            </a:r>
            <a:r>
              <a:rPr dirty="0" sz="2050" spc="350">
                <a:latin typeface="Garamond"/>
                <a:cs typeface="Garamond"/>
              </a:rPr>
              <a:t> </a:t>
            </a:r>
            <a:r>
              <a:rPr dirty="0" sz="2050" spc="-10">
                <a:latin typeface="Garamond"/>
                <a:cs typeface="Garamond"/>
              </a:rPr>
              <a:t>Press felderbooks.com</a:t>
            </a:r>
            <a:endParaRPr sz="20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1785"/>
              </a:spcBef>
            </a:pPr>
            <a:endParaRPr sz="2050">
              <a:latin typeface="Garamond"/>
              <a:cs typeface="Garamond"/>
            </a:endParaRPr>
          </a:p>
          <a:p>
            <a:pPr marL="327025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Gary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Felder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Kenny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Felder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80719" y="798459"/>
            <a:ext cx="8334375" cy="432308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algn="just" marL="50800">
              <a:lnSpc>
                <a:spcPct val="100000"/>
              </a:lnSpc>
              <a:spcBef>
                <a:spcPts val="725"/>
              </a:spcBef>
              <a:tabLst>
                <a:tab pos="597598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13.1.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</a:t>
            </a:r>
            <a:endParaRPr sz="1200">
              <a:latin typeface="Times New Roman"/>
              <a:cs typeface="Times New Roman"/>
            </a:endParaRPr>
          </a:p>
          <a:p>
            <a:pPr algn="just" marL="50800" marR="43180">
              <a:lnSpc>
                <a:spcPct val="101699"/>
              </a:lnSpc>
              <a:spcBef>
                <a:spcPts val="1280"/>
              </a:spcBef>
            </a:pP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important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conserved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quantities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baryon</a:t>
            </a:r>
            <a:r>
              <a:rPr dirty="0" sz="2450" spc="5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(num- </a:t>
            </a:r>
            <a:r>
              <a:rPr dirty="0" sz="2450">
                <a:latin typeface="Garamond"/>
                <a:cs typeface="Garamond"/>
              </a:rPr>
              <a:t>ber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baryons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minus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antibaryons),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lepton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number </a:t>
            </a:r>
            <a:r>
              <a:rPr dirty="0" sz="2450">
                <a:latin typeface="Garamond"/>
                <a:cs typeface="Garamond"/>
              </a:rPr>
              <a:t>(number </a:t>
            </a:r>
            <a:r>
              <a:rPr dirty="0" sz="2450" spc="-135">
                <a:latin typeface="Garamond"/>
                <a:cs typeface="Garamond"/>
              </a:rPr>
              <a:t>of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leptons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minus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-135">
                <a:latin typeface="Garamond"/>
                <a:cs typeface="Garamond"/>
              </a:rPr>
              <a:t>of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antileptons).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no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con- </a:t>
            </a:r>
            <a:r>
              <a:rPr dirty="0" sz="2450">
                <a:latin typeface="Garamond"/>
                <a:cs typeface="Garamond"/>
              </a:rPr>
              <a:t>served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“meson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number.”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Based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those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facts,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classify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35">
                <a:latin typeface="Garamond"/>
                <a:cs typeface="Garamond"/>
              </a:rPr>
              <a:t>of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>
                <a:latin typeface="Garamond"/>
                <a:cs typeface="Garamond"/>
              </a:rPr>
              <a:t>following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reactions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“could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happen”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“could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never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happen.” </a:t>
            </a:r>
            <a:r>
              <a:rPr dirty="0" sz="2450">
                <a:latin typeface="Garamond"/>
                <a:cs typeface="Garamond"/>
              </a:rPr>
              <a:t>(Here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4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proton,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n</a:t>
            </a:r>
            <a:r>
              <a:rPr dirty="0" sz="2450" spc="4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neutron,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π</a:t>
            </a:r>
            <a:r>
              <a:rPr dirty="0" baseline="24390" sz="3075">
                <a:latin typeface="Garamond"/>
                <a:cs typeface="Garamond"/>
              </a:rPr>
              <a:t>0</a:t>
            </a:r>
            <a:r>
              <a:rPr dirty="0" baseline="24390" sz="3075" spc="4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pion.)</a:t>
            </a:r>
            <a:endParaRPr sz="2450">
              <a:latin typeface="Garamond"/>
              <a:cs typeface="Garamond"/>
            </a:endParaRPr>
          </a:p>
          <a:p>
            <a:pPr marL="421640" indent="-296545">
              <a:lnSpc>
                <a:spcPct val="100000"/>
              </a:lnSpc>
              <a:spcBef>
                <a:spcPts val="1639"/>
              </a:spcBef>
              <a:buFont typeface="Garamond"/>
              <a:buAutoNum type="arabicPeriod"/>
              <a:tabLst>
                <a:tab pos="421640" algn="l"/>
              </a:tabLst>
            </a:pP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40" b="0" i="1">
                <a:latin typeface="Bookman Old Style"/>
                <a:cs typeface="Bookman Old Style"/>
              </a:rPr>
              <a:t> </a:t>
            </a:r>
            <a:r>
              <a:rPr dirty="0" sz="2450" i="1">
                <a:latin typeface="Arial"/>
                <a:cs typeface="Arial"/>
              </a:rPr>
              <a:t>→</a:t>
            </a:r>
            <a:r>
              <a:rPr dirty="0" sz="2450" spc="15" i="1">
                <a:latin typeface="Arial"/>
                <a:cs typeface="Arial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π</a:t>
            </a:r>
            <a:r>
              <a:rPr dirty="0" baseline="24390" sz="3075" spc="-37">
                <a:latin typeface="Garamond"/>
                <a:cs typeface="Garamond"/>
              </a:rPr>
              <a:t>0</a:t>
            </a:r>
            <a:endParaRPr baseline="24390" sz="3075">
              <a:latin typeface="Garamond"/>
              <a:cs typeface="Garamond"/>
            </a:endParaRPr>
          </a:p>
          <a:p>
            <a:pPr marL="421640" indent="-296545">
              <a:lnSpc>
                <a:spcPct val="100000"/>
              </a:lnSpc>
              <a:spcBef>
                <a:spcPts val="1045"/>
              </a:spcBef>
              <a:buFont typeface="Garamond"/>
              <a:buAutoNum type="arabicPeriod"/>
              <a:tabLst>
                <a:tab pos="421640" algn="l"/>
              </a:tabLst>
            </a:pP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i="1">
                <a:latin typeface="Arial"/>
                <a:cs typeface="Arial"/>
              </a:rPr>
              <a:t>→</a:t>
            </a:r>
            <a:r>
              <a:rPr dirty="0" sz="2450" spc="10" i="1">
                <a:latin typeface="Arial"/>
                <a:cs typeface="Arial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π</a:t>
            </a:r>
            <a:r>
              <a:rPr dirty="0" baseline="24390" sz="3075">
                <a:latin typeface="Garamond"/>
                <a:cs typeface="Garamond"/>
              </a:rPr>
              <a:t>0</a:t>
            </a:r>
            <a:r>
              <a:rPr dirty="0" baseline="24390" sz="3075" spc="127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π</a:t>
            </a:r>
            <a:r>
              <a:rPr dirty="0" baseline="24390" sz="3075" spc="-37">
                <a:latin typeface="Garamond"/>
                <a:cs typeface="Garamond"/>
              </a:rPr>
              <a:t>0</a:t>
            </a:r>
            <a:endParaRPr baseline="24390" sz="3075">
              <a:latin typeface="Garamond"/>
              <a:cs typeface="Garamond"/>
            </a:endParaRPr>
          </a:p>
          <a:p>
            <a:pPr marL="421640" indent="-296545">
              <a:lnSpc>
                <a:spcPct val="100000"/>
              </a:lnSpc>
              <a:spcBef>
                <a:spcPts val="1045"/>
              </a:spcBef>
              <a:buFont typeface="Garamond"/>
              <a:buAutoNum type="arabicPeriod"/>
              <a:tabLst>
                <a:tab pos="421640" algn="l"/>
              </a:tabLst>
            </a:pP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40" b="0" i="1">
                <a:latin typeface="Bookman Old Style"/>
                <a:cs typeface="Bookman Old Style"/>
              </a:rPr>
              <a:t> </a:t>
            </a:r>
            <a:r>
              <a:rPr dirty="0" sz="2450" i="1">
                <a:latin typeface="Arial"/>
                <a:cs typeface="Arial"/>
              </a:rPr>
              <a:t>→</a:t>
            </a:r>
            <a:r>
              <a:rPr dirty="0" sz="2450" spc="15" i="1">
                <a:latin typeface="Arial"/>
                <a:cs typeface="Arial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n</a:t>
            </a:r>
            <a:endParaRPr sz="245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68019" y="878291"/>
            <a:ext cx="8357870" cy="38417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63500">
              <a:lnSpc>
                <a:spcPct val="100000"/>
              </a:lnSpc>
              <a:spcBef>
                <a:spcPts val="95"/>
              </a:spcBef>
              <a:tabLst>
                <a:tab pos="598868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13.1.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63500" marR="55880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75">
                <a:latin typeface="Times New Roman"/>
                <a:cs typeface="Times New Roman"/>
              </a:rPr>
              <a:t> important </a:t>
            </a:r>
            <a:r>
              <a:rPr dirty="0" sz="1400">
                <a:latin typeface="Times New Roman"/>
                <a:cs typeface="Times New Roman"/>
              </a:rPr>
              <a:t>conserved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quantities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baryon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(number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baryons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minus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antibaryons),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lepton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(number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leptons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minus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antileptons).</a:t>
            </a:r>
            <a:r>
              <a:rPr dirty="0" sz="1400" spc="295">
                <a:latin typeface="Times New Roman"/>
                <a:cs typeface="Times New Roman"/>
              </a:rPr>
              <a:t>  </a:t>
            </a:r>
            <a:r>
              <a:rPr dirty="0" sz="1400" spc="55">
                <a:latin typeface="Times New Roman"/>
                <a:cs typeface="Times New Roman"/>
              </a:rPr>
              <a:t>There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conserved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“meson </a:t>
            </a:r>
            <a:r>
              <a:rPr dirty="0" sz="1400" spc="55">
                <a:latin typeface="Times New Roman"/>
                <a:cs typeface="Times New Roman"/>
              </a:rPr>
              <a:t>number.”</a:t>
            </a:r>
            <a:r>
              <a:rPr dirty="0" sz="1400" spc="4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Based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those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facts,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classify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reactions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“could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happen”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“could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never </a:t>
            </a:r>
            <a:r>
              <a:rPr dirty="0" sz="1400" spc="65">
                <a:latin typeface="Times New Roman"/>
                <a:cs typeface="Times New Roman"/>
              </a:rPr>
              <a:t>happen.”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(Here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p</a:t>
            </a:r>
            <a:r>
              <a:rPr dirty="0" sz="1400" spc="5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proton,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n</a:t>
            </a:r>
            <a:r>
              <a:rPr dirty="0" sz="1400" spc="5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neutron,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π</a:t>
            </a:r>
            <a:r>
              <a:rPr dirty="0" baseline="27777" sz="1500">
                <a:latin typeface="Tahoma"/>
                <a:cs typeface="Tahoma"/>
              </a:rPr>
              <a:t>0</a:t>
            </a:r>
            <a:r>
              <a:rPr dirty="0" baseline="27777" sz="1500" spc="307">
                <a:latin typeface="Tahoma"/>
                <a:cs typeface="Tahoma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pion.)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434340" indent="-212725">
              <a:lnSpc>
                <a:spcPct val="100000"/>
              </a:lnSpc>
              <a:buFont typeface="Times New Roman"/>
              <a:buAutoNum type="arabicPeriod"/>
              <a:tabLst>
                <a:tab pos="434340" algn="l"/>
              </a:tabLst>
            </a:pP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100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20" b="0" i="1">
                <a:latin typeface="Bookman Old Style"/>
                <a:cs typeface="Bookman Old Style"/>
              </a:rPr>
              <a:t> </a:t>
            </a:r>
            <a:r>
              <a:rPr dirty="0" sz="1400" i="1">
                <a:latin typeface="Arial"/>
                <a:cs typeface="Arial"/>
              </a:rPr>
              <a:t>→</a:t>
            </a:r>
            <a:r>
              <a:rPr dirty="0" sz="1400" spc="20" i="1">
                <a:latin typeface="Arial"/>
                <a:cs typeface="Arial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9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9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π</a:t>
            </a:r>
            <a:r>
              <a:rPr dirty="0" baseline="27777" sz="1500" spc="-37">
                <a:latin typeface="Tahoma"/>
                <a:cs typeface="Tahoma"/>
              </a:rPr>
              <a:t>0</a:t>
            </a:r>
            <a:endParaRPr baseline="27777" sz="1500">
              <a:latin typeface="Tahoma"/>
              <a:cs typeface="Tahoma"/>
            </a:endParaRPr>
          </a:p>
          <a:p>
            <a:pPr marL="423545">
              <a:lnSpc>
                <a:spcPct val="100000"/>
              </a:lnSpc>
              <a:spcBef>
                <a:spcPts val="1605"/>
              </a:spcBef>
              <a:tabLst>
                <a:tab pos="13862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Could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happen.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On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sides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baryon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lepton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0.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434340" indent="-212725">
              <a:lnSpc>
                <a:spcPct val="100000"/>
              </a:lnSpc>
              <a:buFont typeface="Times New Roman"/>
              <a:buAutoNum type="arabicPeriod" startAt="2"/>
              <a:tabLst>
                <a:tab pos="434340" algn="l"/>
              </a:tabLst>
            </a:pP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10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20" b="0" i="1">
                <a:latin typeface="Bookman Old Style"/>
                <a:cs typeface="Bookman Old Style"/>
              </a:rPr>
              <a:t> </a:t>
            </a:r>
            <a:r>
              <a:rPr dirty="0" sz="1400" i="1">
                <a:latin typeface="Arial"/>
                <a:cs typeface="Arial"/>
              </a:rPr>
              <a:t>→</a:t>
            </a:r>
            <a:r>
              <a:rPr dirty="0" sz="1400" spc="10" i="1">
                <a:latin typeface="Arial"/>
                <a:cs typeface="Arial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100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100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π</a:t>
            </a:r>
            <a:r>
              <a:rPr dirty="0" baseline="27777" sz="1500">
                <a:latin typeface="Tahoma"/>
                <a:cs typeface="Tahoma"/>
              </a:rPr>
              <a:t>0</a:t>
            </a:r>
            <a:r>
              <a:rPr dirty="0" baseline="27777" sz="1500" spc="89">
                <a:latin typeface="Tahoma"/>
                <a:cs typeface="Tahom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π</a:t>
            </a:r>
            <a:r>
              <a:rPr dirty="0" baseline="27777" sz="1500" spc="-37">
                <a:latin typeface="Tahoma"/>
                <a:cs typeface="Tahoma"/>
              </a:rPr>
              <a:t>0</a:t>
            </a:r>
            <a:endParaRPr baseline="27777" sz="1500">
              <a:latin typeface="Tahoma"/>
              <a:cs typeface="Tahoma"/>
            </a:endParaRPr>
          </a:p>
          <a:p>
            <a:pPr marL="423545">
              <a:lnSpc>
                <a:spcPct val="100000"/>
              </a:lnSpc>
              <a:spcBef>
                <a:spcPts val="1605"/>
              </a:spcBef>
              <a:tabLst>
                <a:tab pos="13862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Could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happen.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On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sides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baryon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lepton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0.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434340" indent="-212725">
              <a:lnSpc>
                <a:spcPct val="100000"/>
              </a:lnSpc>
              <a:buFont typeface="Times New Roman"/>
              <a:buAutoNum type="arabicPeriod" startAt="3"/>
              <a:tabLst>
                <a:tab pos="434340" algn="l"/>
              </a:tabLst>
            </a:pP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100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20" b="0" i="1">
                <a:latin typeface="Bookman Old Style"/>
                <a:cs typeface="Bookman Old Style"/>
              </a:rPr>
              <a:t> </a:t>
            </a:r>
            <a:r>
              <a:rPr dirty="0" sz="1400" i="1">
                <a:latin typeface="Arial"/>
                <a:cs typeface="Arial"/>
              </a:rPr>
              <a:t>→</a:t>
            </a:r>
            <a:r>
              <a:rPr dirty="0" sz="1400" spc="20" i="1">
                <a:latin typeface="Arial"/>
                <a:cs typeface="Arial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9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9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0" b="0" i="1">
                <a:latin typeface="Bookman Old Style"/>
                <a:cs typeface="Bookman Old Style"/>
              </a:rPr>
              <a:t>n</a:t>
            </a:r>
            <a:endParaRPr sz="1400">
              <a:latin typeface="Bookman Old Style"/>
              <a:cs typeface="Bookman Old Style"/>
            </a:endParaRPr>
          </a:p>
          <a:p>
            <a:pPr marL="423545">
              <a:lnSpc>
                <a:spcPct val="100000"/>
              </a:lnSpc>
              <a:spcBef>
                <a:spcPts val="1605"/>
              </a:spcBef>
              <a:tabLst>
                <a:tab pos="13862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Couldn’t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happen.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shows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baryon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increasing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704431" y="878291"/>
            <a:ext cx="227012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13.2.</a:t>
            </a:r>
            <a:r>
              <a:rPr dirty="0" sz="1200" spc="18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STANDARD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295465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5325" algn="l"/>
              </a:tabLst>
            </a:pPr>
            <a:r>
              <a:rPr dirty="0" sz="1700" spc="90" b="1">
                <a:latin typeface="Book Antiqua"/>
                <a:cs typeface="Book Antiqua"/>
              </a:rPr>
              <a:t>13.2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90" b="1">
                <a:latin typeface="Book Antiqua"/>
                <a:cs typeface="Book Antiqua"/>
              </a:rPr>
              <a:t>The</a:t>
            </a:r>
            <a:r>
              <a:rPr dirty="0" sz="1700" spc="235" b="1">
                <a:latin typeface="Book Antiqua"/>
                <a:cs typeface="Book Antiqua"/>
              </a:rPr>
              <a:t> </a:t>
            </a:r>
            <a:r>
              <a:rPr dirty="0" sz="1700" spc="75" b="1">
                <a:latin typeface="Book Antiqua"/>
                <a:cs typeface="Book Antiqua"/>
              </a:rPr>
              <a:t>Standard</a:t>
            </a:r>
            <a:r>
              <a:rPr dirty="0" sz="1700" spc="240" b="1">
                <a:latin typeface="Book Antiqua"/>
                <a:cs typeface="Book Antiqua"/>
              </a:rPr>
              <a:t> </a:t>
            </a:r>
            <a:r>
              <a:rPr dirty="0" sz="1700" spc="-20" b="1">
                <a:latin typeface="Book Antiqua"/>
                <a:cs typeface="Book Antiqua"/>
              </a:rPr>
              <a:t>Model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704431" y="878291"/>
            <a:ext cx="227012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13.2.</a:t>
            </a:r>
            <a:r>
              <a:rPr dirty="0" sz="1200" spc="18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STANDARD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516064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170"/>
              <a:t> </a:t>
            </a:r>
            <a:r>
              <a:rPr dirty="0"/>
              <a:t>baryon</a:t>
            </a:r>
            <a:r>
              <a:rPr dirty="0" spc="180"/>
              <a:t> </a:t>
            </a:r>
            <a:r>
              <a:rPr dirty="0"/>
              <a:t>is</a:t>
            </a:r>
            <a:r>
              <a:rPr dirty="0" spc="180"/>
              <a:t> </a:t>
            </a:r>
            <a:r>
              <a:rPr dirty="0"/>
              <a:t>made</a:t>
            </a:r>
            <a:r>
              <a:rPr dirty="0" spc="170"/>
              <a:t> </a:t>
            </a:r>
            <a:r>
              <a:rPr dirty="0"/>
              <a:t>from</a:t>
            </a:r>
            <a:r>
              <a:rPr dirty="0" spc="180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200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15137" y="1679681"/>
            <a:ext cx="499681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quarks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three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quarks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combination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quarks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leptons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none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704431" y="878291"/>
            <a:ext cx="227012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13.2.</a:t>
            </a:r>
            <a:r>
              <a:rPr dirty="0" sz="1200" spc="18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STANDARD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516064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170"/>
              <a:t> </a:t>
            </a:r>
            <a:r>
              <a:rPr dirty="0"/>
              <a:t>baryon</a:t>
            </a:r>
            <a:r>
              <a:rPr dirty="0" spc="180"/>
              <a:t> </a:t>
            </a:r>
            <a:r>
              <a:rPr dirty="0"/>
              <a:t>is</a:t>
            </a:r>
            <a:r>
              <a:rPr dirty="0" spc="180"/>
              <a:t> </a:t>
            </a:r>
            <a:r>
              <a:rPr dirty="0"/>
              <a:t>made</a:t>
            </a:r>
            <a:r>
              <a:rPr dirty="0" spc="170"/>
              <a:t> </a:t>
            </a:r>
            <a:r>
              <a:rPr dirty="0"/>
              <a:t>from</a:t>
            </a:r>
            <a:r>
              <a:rPr dirty="0" spc="180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200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07758" y="1679681"/>
            <a:ext cx="500380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quarks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three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quarks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combination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quarks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leptons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none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982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13.2.</a:t>
            </a:r>
            <a:r>
              <a:rPr dirty="0" sz="1200" spc="18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STANDARD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972185" algn="l"/>
                <a:tab pos="998219" algn="l"/>
                <a:tab pos="1343025" algn="l"/>
                <a:tab pos="1882775" algn="l"/>
                <a:tab pos="3140710" algn="l"/>
                <a:tab pos="4114800" algn="l"/>
                <a:tab pos="4700270" algn="l"/>
                <a:tab pos="5137150" algn="l"/>
                <a:tab pos="6429375" algn="l"/>
                <a:tab pos="6824980" algn="l"/>
                <a:tab pos="7108825" algn="l"/>
                <a:tab pos="7922259" algn="l"/>
              </a:tabLst>
            </a:pPr>
            <a:r>
              <a:rPr dirty="0" spc="-10"/>
              <a:t>Which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following</a:t>
            </a:r>
            <a:r>
              <a:rPr dirty="0"/>
              <a:t>	</a:t>
            </a:r>
            <a:r>
              <a:rPr dirty="0" spc="40"/>
              <a:t>quarks</a:t>
            </a:r>
            <a:r>
              <a:rPr dirty="0"/>
              <a:t>	</a:t>
            </a:r>
            <a:r>
              <a:rPr dirty="0" spc="-20"/>
              <a:t>will</a:t>
            </a:r>
            <a:r>
              <a:rPr dirty="0"/>
              <a:t>	</a:t>
            </a:r>
            <a:r>
              <a:rPr dirty="0" spc="-25"/>
              <a:t>be</a:t>
            </a:r>
            <a:r>
              <a:rPr dirty="0"/>
              <a:t>	</a:t>
            </a:r>
            <a:r>
              <a:rPr dirty="0" spc="80"/>
              <a:t>attracted</a:t>
            </a:r>
            <a:r>
              <a:rPr dirty="0"/>
              <a:t>	</a:t>
            </a:r>
            <a:r>
              <a:rPr dirty="0" spc="-25"/>
              <a:t>to</a:t>
            </a:r>
            <a:r>
              <a:rPr dirty="0"/>
              <a:t>	</a:t>
            </a:r>
            <a:r>
              <a:rPr dirty="0" spc="80"/>
              <a:t>a</a:t>
            </a:r>
            <a:r>
              <a:rPr dirty="0"/>
              <a:t>	</a:t>
            </a:r>
            <a:r>
              <a:rPr dirty="0" spc="-10"/>
              <a:t>green</a:t>
            </a:r>
            <a:r>
              <a:rPr dirty="0"/>
              <a:t>	</a:t>
            </a:r>
            <a:r>
              <a:rPr dirty="0" spc="-25"/>
              <a:t>up </a:t>
            </a:r>
            <a:r>
              <a:rPr dirty="0" spc="60"/>
              <a:t>quark?</a:t>
            </a:r>
            <a:r>
              <a:rPr dirty="0"/>
              <a:t>		(Choose</a:t>
            </a:r>
            <a:r>
              <a:rPr dirty="0" spc="155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387350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another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green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quark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red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quark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anti-green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anti-</a:t>
            </a:r>
            <a:r>
              <a:rPr dirty="0" sz="2450" spc="70">
                <a:latin typeface="Garamond"/>
                <a:cs typeface="Garamond"/>
              </a:rPr>
              <a:t>up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quark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anti-</a:t>
            </a:r>
            <a:r>
              <a:rPr dirty="0" sz="2450" spc="50">
                <a:latin typeface="Garamond"/>
                <a:cs typeface="Garamond"/>
              </a:rPr>
              <a:t>red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anti-</a:t>
            </a:r>
            <a:r>
              <a:rPr dirty="0" sz="2450" spc="70">
                <a:latin typeface="Garamond"/>
                <a:cs typeface="Garamond"/>
              </a:rPr>
              <a:t>up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quark</a:t>
            </a:r>
            <a:endParaRPr sz="2450">
              <a:latin typeface="Garamond"/>
              <a:cs typeface="Garamond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red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charm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quark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982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13.2.</a:t>
            </a:r>
            <a:r>
              <a:rPr dirty="0" sz="1200" spc="18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STANDARD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972185" algn="l"/>
                <a:tab pos="998219" algn="l"/>
                <a:tab pos="1343025" algn="l"/>
                <a:tab pos="1882775" algn="l"/>
                <a:tab pos="3140710" algn="l"/>
                <a:tab pos="4114800" algn="l"/>
                <a:tab pos="4700270" algn="l"/>
                <a:tab pos="5137150" algn="l"/>
                <a:tab pos="6429375" algn="l"/>
                <a:tab pos="6824980" algn="l"/>
                <a:tab pos="7108825" algn="l"/>
                <a:tab pos="7922259" algn="l"/>
              </a:tabLst>
            </a:pPr>
            <a:r>
              <a:rPr dirty="0" spc="-10"/>
              <a:t>Which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following</a:t>
            </a:r>
            <a:r>
              <a:rPr dirty="0"/>
              <a:t>	</a:t>
            </a:r>
            <a:r>
              <a:rPr dirty="0" spc="40"/>
              <a:t>quarks</a:t>
            </a:r>
            <a:r>
              <a:rPr dirty="0"/>
              <a:t>	</a:t>
            </a:r>
            <a:r>
              <a:rPr dirty="0" spc="-20"/>
              <a:t>will</a:t>
            </a:r>
            <a:r>
              <a:rPr dirty="0"/>
              <a:t>	</a:t>
            </a:r>
            <a:r>
              <a:rPr dirty="0" spc="-25"/>
              <a:t>be</a:t>
            </a:r>
            <a:r>
              <a:rPr dirty="0"/>
              <a:t>	</a:t>
            </a:r>
            <a:r>
              <a:rPr dirty="0" spc="80"/>
              <a:t>attracted</a:t>
            </a:r>
            <a:r>
              <a:rPr dirty="0"/>
              <a:t>	</a:t>
            </a:r>
            <a:r>
              <a:rPr dirty="0" spc="-25"/>
              <a:t>to</a:t>
            </a:r>
            <a:r>
              <a:rPr dirty="0"/>
              <a:t>	</a:t>
            </a:r>
            <a:r>
              <a:rPr dirty="0" spc="80"/>
              <a:t>a</a:t>
            </a:r>
            <a:r>
              <a:rPr dirty="0"/>
              <a:t>	</a:t>
            </a:r>
            <a:r>
              <a:rPr dirty="0" spc="-10"/>
              <a:t>green</a:t>
            </a:r>
            <a:r>
              <a:rPr dirty="0"/>
              <a:t>	</a:t>
            </a:r>
            <a:r>
              <a:rPr dirty="0" spc="-25"/>
              <a:t>up </a:t>
            </a:r>
            <a:r>
              <a:rPr dirty="0" spc="60"/>
              <a:t>quark?</a:t>
            </a:r>
            <a:r>
              <a:rPr dirty="0"/>
              <a:t>		(Choose</a:t>
            </a:r>
            <a:r>
              <a:rPr dirty="0" spc="155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3881120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another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green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quark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red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quark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anti-green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anti-</a:t>
            </a:r>
            <a:r>
              <a:rPr dirty="0" sz="2450" spc="70">
                <a:latin typeface="Garamond"/>
                <a:cs typeface="Garamond"/>
              </a:rPr>
              <a:t>up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quark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anti-</a:t>
            </a:r>
            <a:r>
              <a:rPr dirty="0" sz="2450" spc="50">
                <a:latin typeface="Garamond"/>
                <a:cs typeface="Garamond"/>
              </a:rPr>
              <a:t>red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anti-</a:t>
            </a:r>
            <a:r>
              <a:rPr dirty="0" sz="2450" spc="70">
                <a:latin typeface="Garamond"/>
                <a:cs typeface="Garamond"/>
              </a:rPr>
              <a:t>up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quark</a:t>
            </a:r>
            <a:endParaRPr sz="2450">
              <a:latin typeface="Garamond"/>
              <a:cs typeface="Garamond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red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charm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quark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90">
                <a:latin typeface="Garamond"/>
                <a:cs typeface="Garamond"/>
              </a:rPr>
              <a:t>B,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C,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E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982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13.2.</a:t>
            </a:r>
            <a:r>
              <a:rPr dirty="0" sz="1200" spc="18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STANDARD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198870" algn="l"/>
              </a:tabLst>
            </a:pPr>
            <a:r>
              <a:rPr dirty="0"/>
              <a:t>An</a:t>
            </a:r>
            <a:r>
              <a:rPr dirty="0" spc="95"/>
              <a:t> </a:t>
            </a:r>
            <a:r>
              <a:rPr dirty="0"/>
              <a:t>up</a:t>
            </a:r>
            <a:r>
              <a:rPr dirty="0" spc="110"/>
              <a:t> </a:t>
            </a:r>
            <a:r>
              <a:rPr dirty="0" spc="50"/>
              <a:t>quark</a:t>
            </a:r>
            <a:r>
              <a:rPr dirty="0" spc="105"/>
              <a:t> </a:t>
            </a:r>
            <a:r>
              <a:rPr dirty="0"/>
              <a:t>feels</a:t>
            </a:r>
            <a:r>
              <a:rPr dirty="0" spc="110"/>
              <a:t> </a:t>
            </a:r>
            <a:r>
              <a:rPr dirty="0"/>
              <a:t>which</a:t>
            </a:r>
            <a:r>
              <a:rPr dirty="0" spc="105"/>
              <a:t> </a:t>
            </a:r>
            <a:r>
              <a:rPr dirty="0"/>
              <a:t>of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following</a:t>
            </a:r>
            <a:r>
              <a:rPr dirty="0" spc="105"/>
              <a:t> </a:t>
            </a:r>
            <a:r>
              <a:rPr dirty="0" spc="-10"/>
              <a:t>forces?</a:t>
            </a:r>
            <a:r>
              <a:rPr dirty="0"/>
              <a:t>	(Choose</a:t>
            </a:r>
            <a:r>
              <a:rPr dirty="0" spc="165"/>
              <a:t> </a:t>
            </a:r>
            <a:r>
              <a:rPr dirty="0" spc="75"/>
              <a:t>all</a:t>
            </a:r>
            <a:r>
              <a:rPr dirty="0" spc="175"/>
              <a:t> </a:t>
            </a:r>
            <a:r>
              <a:rPr dirty="0" spc="95"/>
              <a:t>that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236918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Garamond"/>
                <a:cs typeface="Garamond"/>
              </a:rPr>
              <a:t>strong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Garamond"/>
                <a:cs typeface="Garamond"/>
              </a:rPr>
              <a:t>electromagnetic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0">
                <a:latin typeface="Garamond"/>
                <a:cs typeface="Garamond"/>
              </a:rPr>
              <a:t>weak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65">
                <a:latin typeface="Garamond"/>
                <a:cs typeface="Garamond"/>
              </a:rPr>
              <a:t>gravity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982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13.2.</a:t>
            </a:r>
            <a:r>
              <a:rPr dirty="0" sz="1200" spc="18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STANDARD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198870" algn="l"/>
              </a:tabLst>
            </a:pPr>
            <a:r>
              <a:rPr dirty="0"/>
              <a:t>An</a:t>
            </a:r>
            <a:r>
              <a:rPr dirty="0" spc="95"/>
              <a:t> </a:t>
            </a:r>
            <a:r>
              <a:rPr dirty="0"/>
              <a:t>up</a:t>
            </a:r>
            <a:r>
              <a:rPr dirty="0" spc="110"/>
              <a:t> </a:t>
            </a:r>
            <a:r>
              <a:rPr dirty="0" spc="50"/>
              <a:t>quark</a:t>
            </a:r>
            <a:r>
              <a:rPr dirty="0" spc="105"/>
              <a:t> </a:t>
            </a:r>
            <a:r>
              <a:rPr dirty="0"/>
              <a:t>feels</a:t>
            </a:r>
            <a:r>
              <a:rPr dirty="0" spc="110"/>
              <a:t> </a:t>
            </a:r>
            <a:r>
              <a:rPr dirty="0"/>
              <a:t>which</a:t>
            </a:r>
            <a:r>
              <a:rPr dirty="0" spc="105"/>
              <a:t> </a:t>
            </a:r>
            <a:r>
              <a:rPr dirty="0"/>
              <a:t>of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following</a:t>
            </a:r>
            <a:r>
              <a:rPr dirty="0" spc="105"/>
              <a:t> </a:t>
            </a:r>
            <a:r>
              <a:rPr dirty="0" spc="-10"/>
              <a:t>forces?</a:t>
            </a:r>
            <a:r>
              <a:rPr dirty="0"/>
              <a:t>	(Choose</a:t>
            </a:r>
            <a:r>
              <a:rPr dirty="0" spc="165"/>
              <a:t> </a:t>
            </a:r>
            <a:r>
              <a:rPr dirty="0" spc="75"/>
              <a:t>all</a:t>
            </a:r>
            <a:r>
              <a:rPr dirty="0" spc="175"/>
              <a:t> </a:t>
            </a:r>
            <a:r>
              <a:rPr dirty="0" spc="95"/>
              <a:t>that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301244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Garamond"/>
                <a:cs typeface="Garamond"/>
              </a:rPr>
              <a:t>strong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Garamond"/>
                <a:cs typeface="Garamond"/>
              </a:rPr>
              <a:t>electromagnetic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20">
                <a:latin typeface="Garamond"/>
                <a:cs typeface="Garamond"/>
              </a:rPr>
              <a:t>weak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65">
                <a:latin typeface="Garamond"/>
                <a:cs typeface="Garamond"/>
              </a:rPr>
              <a:t>gravity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65">
                <a:latin typeface="Garamond"/>
                <a:cs typeface="Garamond"/>
              </a:rPr>
              <a:t>A,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B,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C,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982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13.2.</a:t>
            </a:r>
            <a:r>
              <a:rPr dirty="0" sz="1200" spc="18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STANDARD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78192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771390" algn="l"/>
              </a:tabLst>
            </a:pPr>
            <a:r>
              <a:rPr dirty="0"/>
              <a:t>Which</a:t>
            </a:r>
            <a:r>
              <a:rPr dirty="0" spc="95"/>
              <a:t> </a:t>
            </a:r>
            <a:r>
              <a:rPr dirty="0"/>
              <a:t>of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/>
              <a:t>following</a:t>
            </a:r>
            <a:r>
              <a:rPr dirty="0" spc="105"/>
              <a:t> </a:t>
            </a:r>
            <a:r>
              <a:rPr dirty="0" spc="55"/>
              <a:t>are</a:t>
            </a:r>
            <a:r>
              <a:rPr dirty="0" spc="105"/>
              <a:t> </a:t>
            </a:r>
            <a:r>
              <a:rPr dirty="0" spc="-10"/>
              <a:t>fermions?</a:t>
            </a:r>
            <a:r>
              <a:rPr dirty="0"/>
              <a:t>	(Choose</a:t>
            </a:r>
            <a:r>
              <a:rPr dirty="0" spc="155"/>
              <a:t> </a:t>
            </a:r>
            <a:r>
              <a:rPr dirty="0" spc="75"/>
              <a:t>all</a:t>
            </a:r>
            <a:r>
              <a:rPr dirty="0" spc="165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679681"/>
            <a:ext cx="202120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40">
                <a:latin typeface="Garamond"/>
                <a:cs typeface="Garamond"/>
              </a:rPr>
              <a:t>quarks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Garamond"/>
                <a:cs typeface="Garamond"/>
              </a:rPr>
              <a:t>leptons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force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carriers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Higgs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2230144"/>
            <a:ext cx="188150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75" b="1">
                <a:latin typeface="Book Antiqua"/>
                <a:cs typeface="Book Antiqua"/>
              </a:rPr>
              <a:t>Instructions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1844" y="3145926"/>
            <a:ext cx="8033384" cy="4091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61290" marR="5715" indent="-149225">
              <a:lnSpc>
                <a:spcPct val="100000"/>
              </a:lnSpc>
              <a:spcBef>
                <a:spcPts val="9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offered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formats: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PowerPoint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85">
                <a:latin typeface="Times New Roman"/>
                <a:cs typeface="Times New Roman"/>
              </a:rPr>
              <a:t>PDF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file.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identical </a:t>
            </a:r>
            <a:r>
              <a:rPr dirty="0" sz="1200">
                <a:latin typeface="Times New Roman"/>
                <a:cs typeface="Times New Roman"/>
              </a:rPr>
              <a:t>contents.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similar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chapters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total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files.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“Quick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Check”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“ConcepTest.”</a:t>
            </a:r>
            <a:endParaRPr sz="1200">
              <a:latin typeface="Times New Roman"/>
              <a:cs typeface="Times New Roman"/>
            </a:endParaRPr>
          </a:p>
          <a:p>
            <a:pPr lvl="1" marL="488315" marR="7620" indent="-160020">
              <a:lnSpc>
                <a:spcPct val="100000"/>
              </a:lnSpc>
              <a:spcBef>
                <a:spcPts val="1000"/>
              </a:spcBef>
              <a:buFont typeface="Book Antiqu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most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should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able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or </a:t>
            </a:r>
            <a:r>
              <a:rPr dirty="0" sz="1200" spc="-10">
                <a:latin typeface="Times New Roman"/>
                <a:cs typeface="Times New Roman"/>
              </a:rPr>
              <a:t>followed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lecture.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make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where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think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  <a:p>
            <a:pPr lvl="1" marL="488315" marR="6350" indent="-160020">
              <a:lnSpc>
                <a:spcPct val="100000"/>
              </a:lnSpc>
              <a:spcBef>
                <a:spcPts val="509"/>
              </a:spcBef>
              <a:buFont typeface="Book Antiqu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ConcepTests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coined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Eric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Mazur)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intended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stimulate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debate,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don’t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prep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class </a:t>
            </a:r>
            <a:r>
              <a:rPr dirty="0" sz="1200">
                <a:latin typeface="Times New Roman"/>
                <a:cs typeface="Times New Roman"/>
              </a:rPr>
              <a:t>too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explicitly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asking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Ideally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between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30%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80%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class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correctly.</a:t>
            </a:r>
            <a:endParaRPr sz="1200">
              <a:latin typeface="Times New Roman"/>
              <a:cs typeface="Times New Roman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Either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strong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majority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on.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consider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talk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pairs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small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groups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vote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again.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surprised </a:t>
            </a:r>
            <a:r>
              <a:rPr dirty="0" sz="1200" spc="75">
                <a:latin typeface="Times New Roman"/>
                <a:cs typeface="Times New Roman"/>
              </a:rPr>
              <a:t>at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minute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unguided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improves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hit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rate.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10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slides: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first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only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answer.</a:t>
            </a:r>
            <a:endParaRPr sz="1200">
              <a:latin typeface="Times New Roman"/>
              <a:cs typeface="Times New Roman"/>
            </a:endParaRPr>
          </a:p>
          <a:p>
            <a:pPr algn="just" marL="161290" marR="7620" indent="-149225">
              <a:lnSpc>
                <a:spcPct val="100000"/>
              </a:lnSpc>
              <a:spcBef>
                <a:spcPts val="1000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also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included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“Conceptual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ConcepTests,”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but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file </a:t>
            </a:r>
            <a:r>
              <a:rPr dirty="0" sz="1200">
                <a:latin typeface="Times New Roman"/>
                <a:cs typeface="Times New Roman"/>
              </a:rPr>
              <a:t>contains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additional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book.</a:t>
            </a:r>
            <a:endParaRPr sz="1200">
              <a:latin typeface="Times New Roman"/>
              <a:cs typeface="Times New Roman"/>
            </a:endParaRPr>
          </a:p>
          <a:p>
            <a:pPr algn="just" marL="161290" marR="889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pages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options.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numbered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separate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page.</a:t>
            </a:r>
            <a:endParaRPr sz="1200">
              <a:latin typeface="Times New Roman"/>
              <a:cs typeface="Times New Roman"/>
            </a:endParaRPr>
          </a:p>
          <a:p>
            <a:pPr algn="just" marL="161290" marR="508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answers.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(These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clearly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phrase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“Choose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apply.”)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using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clicker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doesn’t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responses,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part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separately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yes-</a:t>
            </a:r>
            <a:r>
              <a:rPr dirty="0" sz="1200">
                <a:latin typeface="Times New Roman"/>
                <a:cs typeface="Times New Roman"/>
              </a:rPr>
              <a:t>or-no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question.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982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13.2.</a:t>
            </a:r>
            <a:r>
              <a:rPr dirty="0" sz="1200" spc="18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STANDARD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78192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771390" algn="l"/>
              </a:tabLst>
            </a:pPr>
            <a:r>
              <a:rPr dirty="0"/>
              <a:t>Which</a:t>
            </a:r>
            <a:r>
              <a:rPr dirty="0" spc="95"/>
              <a:t> </a:t>
            </a:r>
            <a:r>
              <a:rPr dirty="0"/>
              <a:t>of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/>
              <a:t>following</a:t>
            </a:r>
            <a:r>
              <a:rPr dirty="0" spc="105"/>
              <a:t> </a:t>
            </a:r>
            <a:r>
              <a:rPr dirty="0" spc="55"/>
              <a:t>are</a:t>
            </a:r>
            <a:r>
              <a:rPr dirty="0" spc="105"/>
              <a:t> </a:t>
            </a:r>
            <a:r>
              <a:rPr dirty="0" spc="-10"/>
              <a:t>fermions?</a:t>
            </a:r>
            <a:r>
              <a:rPr dirty="0"/>
              <a:t>	(Choose</a:t>
            </a:r>
            <a:r>
              <a:rPr dirty="0" spc="155"/>
              <a:t> </a:t>
            </a:r>
            <a:r>
              <a:rPr dirty="0" spc="75"/>
              <a:t>all</a:t>
            </a:r>
            <a:r>
              <a:rPr dirty="0" spc="165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79681"/>
            <a:ext cx="223266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40">
                <a:latin typeface="Garamond"/>
                <a:cs typeface="Garamond"/>
              </a:rPr>
              <a:t>quarks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Garamond"/>
                <a:cs typeface="Garamond"/>
              </a:rPr>
              <a:t>leptons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force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carriers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Higgs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65">
                <a:latin typeface="Garamond"/>
                <a:cs typeface="Garamond"/>
              </a:rPr>
              <a:t>A,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9821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13.2.</a:t>
            </a:r>
            <a:r>
              <a:rPr dirty="0" sz="1200" spc="18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STANDARD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Each</a:t>
            </a:r>
            <a:r>
              <a:rPr dirty="0" spc="330"/>
              <a:t> </a:t>
            </a:r>
            <a:r>
              <a:rPr dirty="0"/>
              <a:t>baryon</a:t>
            </a:r>
            <a:r>
              <a:rPr dirty="0" spc="340"/>
              <a:t> </a:t>
            </a:r>
            <a:r>
              <a:rPr dirty="0"/>
              <a:t>is</a:t>
            </a:r>
            <a:r>
              <a:rPr dirty="0" spc="340"/>
              <a:t> </a:t>
            </a:r>
            <a:r>
              <a:rPr dirty="0" spc="130"/>
              <a:t>a</a:t>
            </a:r>
            <a:r>
              <a:rPr dirty="0" spc="340"/>
              <a:t> </a:t>
            </a:r>
            <a:r>
              <a:rPr dirty="0"/>
              <a:t>combination</a:t>
            </a:r>
            <a:r>
              <a:rPr dirty="0" spc="340"/>
              <a:t> </a:t>
            </a:r>
            <a:r>
              <a:rPr dirty="0"/>
              <a:t>of</a:t>
            </a:r>
            <a:r>
              <a:rPr dirty="0" spc="340"/>
              <a:t> </a:t>
            </a:r>
            <a:r>
              <a:rPr dirty="0"/>
              <a:t>three</a:t>
            </a:r>
            <a:r>
              <a:rPr dirty="0" spc="340"/>
              <a:t> </a:t>
            </a:r>
            <a:r>
              <a:rPr dirty="0"/>
              <a:t>(not</a:t>
            </a:r>
            <a:r>
              <a:rPr dirty="0" spc="340"/>
              <a:t> </a:t>
            </a:r>
            <a:r>
              <a:rPr dirty="0"/>
              <a:t>necessarily</a:t>
            </a:r>
            <a:r>
              <a:rPr dirty="0" spc="345"/>
              <a:t> </a:t>
            </a:r>
            <a:r>
              <a:rPr dirty="0" spc="-10"/>
              <a:t>different) </a:t>
            </a:r>
            <a:r>
              <a:rPr dirty="0" spc="50"/>
              <a:t>quark</a:t>
            </a:r>
            <a:r>
              <a:rPr dirty="0" spc="-155"/>
              <a:t> </a:t>
            </a:r>
            <a:r>
              <a:rPr dirty="0"/>
              <a:t>flavors,</a:t>
            </a:r>
            <a:r>
              <a:rPr dirty="0" spc="45"/>
              <a:t> </a:t>
            </a:r>
            <a:r>
              <a:rPr dirty="0"/>
              <a:t>such</a:t>
            </a:r>
            <a:r>
              <a:rPr dirty="0" spc="25"/>
              <a:t> </a:t>
            </a:r>
            <a:r>
              <a:rPr dirty="0" spc="65"/>
              <a:t>as</a:t>
            </a:r>
            <a:r>
              <a:rPr dirty="0" spc="25"/>
              <a:t> </a:t>
            </a:r>
            <a:r>
              <a:rPr dirty="0" spc="-275" b="0" i="1">
                <a:latin typeface="Bookman Old Style"/>
                <a:cs typeface="Bookman Old Style"/>
              </a:rPr>
              <a:t>uud</a:t>
            </a:r>
            <a:r>
              <a:rPr dirty="0" spc="95" b="0" i="1">
                <a:latin typeface="Bookman Old Style"/>
                <a:cs typeface="Bookman Old Style"/>
              </a:rPr>
              <a:t> </a:t>
            </a:r>
            <a:r>
              <a:rPr dirty="0" spc="-10"/>
              <a:t>for</a:t>
            </a:r>
            <a:r>
              <a:rPr dirty="0" spc="25"/>
              <a:t> </a:t>
            </a:r>
            <a:r>
              <a:rPr dirty="0"/>
              <a:t>protons.</a:t>
            </a:r>
            <a:r>
              <a:rPr dirty="0" spc="385"/>
              <a:t> </a:t>
            </a:r>
            <a:r>
              <a:rPr dirty="0"/>
              <a:t>Which</a:t>
            </a:r>
            <a:r>
              <a:rPr dirty="0" spc="25"/>
              <a:t> </a:t>
            </a:r>
            <a:r>
              <a:rPr dirty="0" spc="-75"/>
              <a:t>of</a:t>
            </a:r>
            <a:r>
              <a:rPr dirty="0" spc="30"/>
              <a:t> </a:t>
            </a:r>
            <a:r>
              <a:rPr dirty="0"/>
              <a:t>the</a:t>
            </a:r>
            <a:r>
              <a:rPr dirty="0" spc="25"/>
              <a:t> </a:t>
            </a:r>
            <a:r>
              <a:rPr dirty="0" spc="-20"/>
              <a:t>following</a:t>
            </a:r>
            <a:r>
              <a:rPr dirty="0" spc="25"/>
              <a:t> </a:t>
            </a:r>
            <a:r>
              <a:rPr dirty="0" spc="-25"/>
              <a:t>two </a:t>
            </a:r>
            <a:r>
              <a:rPr dirty="0"/>
              <a:t>sentences</a:t>
            </a:r>
            <a:r>
              <a:rPr dirty="0" spc="200"/>
              <a:t> </a:t>
            </a:r>
            <a:r>
              <a:rPr dirty="0" spc="50"/>
              <a:t>best</a:t>
            </a:r>
            <a:r>
              <a:rPr dirty="0" spc="204"/>
              <a:t> </a:t>
            </a:r>
            <a:r>
              <a:rPr dirty="0"/>
              <a:t>describes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10"/>
              <a:t> </a:t>
            </a:r>
            <a:r>
              <a:rPr dirty="0"/>
              <a:t>possible</a:t>
            </a:r>
            <a:r>
              <a:rPr dirty="0" spc="210"/>
              <a:t> </a:t>
            </a:r>
            <a:r>
              <a:rPr dirty="0" spc="-10"/>
              <a:t>baryons?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567176"/>
            <a:ext cx="8255634" cy="166878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 spc="55">
                <a:latin typeface="Garamond"/>
                <a:cs typeface="Garamond"/>
              </a:rPr>
              <a:t>Any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possible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combination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three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quark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flavors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combined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baryon.</a:t>
            </a:r>
            <a:endParaRPr sz="2450">
              <a:latin typeface="Garamond"/>
              <a:cs typeface="Garamond"/>
            </a:endParaRPr>
          </a:p>
          <a:p>
            <a:pPr marL="382270" marR="698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color-balancing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rule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restricts</a:t>
            </a:r>
            <a:r>
              <a:rPr dirty="0" sz="2450" spc="44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what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combinations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44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can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make.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9821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13.2.</a:t>
            </a:r>
            <a:r>
              <a:rPr dirty="0" sz="1200" spc="18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STANDARD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Each</a:t>
            </a:r>
            <a:r>
              <a:rPr dirty="0" spc="330"/>
              <a:t> </a:t>
            </a:r>
            <a:r>
              <a:rPr dirty="0"/>
              <a:t>baryon</a:t>
            </a:r>
            <a:r>
              <a:rPr dirty="0" spc="340"/>
              <a:t> </a:t>
            </a:r>
            <a:r>
              <a:rPr dirty="0"/>
              <a:t>is</a:t>
            </a:r>
            <a:r>
              <a:rPr dirty="0" spc="340"/>
              <a:t> </a:t>
            </a:r>
            <a:r>
              <a:rPr dirty="0" spc="130"/>
              <a:t>a</a:t>
            </a:r>
            <a:r>
              <a:rPr dirty="0" spc="340"/>
              <a:t> </a:t>
            </a:r>
            <a:r>
              <a:rPr dirty="0"/>
              <a:t>combination</a:t>
            </a:r>
            <a:r>
              <a:rPr dirty="0" spc="340"/>
              <a:t> </a:t>
            </a:r>
            <a:r>
              <a:rPr dirty="0"/>
              <a:t>of</a:t>
            </a:r>
            <a:r>
              <a:rPr dirty="0" spc="340"/>
              <a:t> </a:t>
            </a:r>
            <a:r>
              <a:rPr dirty="0"/>
              <a:t>three</a:t>
            </a:r>
            <a:r>
              <a:rPr dirty="0" spc="340"/>
              <a:t> </a:t>
            </a:r>
            <a:r>
              <a:rPr dirty="0"/>
              <a:t>(not</a:t>
            </a:r>
            <a:r>
              <a:rPr dirty="0" spc="340"/>
              <a:t> </a:t>
            </a:r>
            <a:r>
              <a:rPr dirty="0"/>
              <a:t>necessarily</a:t>
            </a:r>
            <a:r>
              <a:rPr dirty="0" spc="345"/>
              <a:t> </a:t>
            </a:r>
            <a:r>
              <a:rPr dirty="0" spc="-10"/>
              <a:t>different) </a:t>
            </a:r>
            <a:r>
              <a:rPr dirty="0" spc="50"/>
              <a:t>quark</a:t>
            </a:r>
            <a:r>
              <a:rPr dirty="0" spc="-155"/>
              <a:t> </a:t>
            </a:r>
            <a:r>
              <a:rPr dirty="0"/>
              <a:t>flavors,</a:t>
            </a:r>
            <a:r>
              <a:rPr dirty="0" spc="45"/>
              <a:t> </a:t>
            </a:r>
            <a:r>
              <a:rPr dirty="0"/>
              <a:t>such</a:t>
            </a:r>
            <a:r>
              <a:rPr dirty="0" spc="25"/>
              <a:t> </a:t>
            </a:r>
            <a:r>
              <a:rPr dirty="0" spc="65"/>
              <a:t>as</a:t>
            </a:r>
            <a:r>
              <a:rPr dirty="0" spc="25"/>
              <a:t> </a:t>
            </a:r>
            <a:r>
              <a:rPr dirty="0" spc="-275" b="0" i="1">
                <a:latin typeface="Bookman Old Style"/>
                <a:cs typeface="Bookman Old Style"/>
              </a:rPr>
              <a:t>uud</a:t>
            </a:r>
            <a:r>
              <a:rPr dirty="0" spc="95" b="0" i="1">
                <a:latin typeface="Bookman Old Style"/>
                <a:cs typeface="Bookman Old Style"/>
              </a:rPr>
              <a:t> </a:t>
            </a:r>
            <a:r>
              <a:rPr dirty="0" spc="-10"/>
              <a:t>for</a:t>
            </a:r>
            <a:r>
              <a:rPr dirty="0" spc="25"/>
              <a:t> </a:t>
            </a:r>
            <a:r>
              <a:rPr dirty="0"/>
              <a:t>protons.</a:t>
            </a:r>
            <a:r>
              <a:rPr dirty="0" spc="385"/>
              <a:t> </a:t>
            </a:r>
            <a:r>
              <a:rPr dirty="0"/>
              <a:t>Which</a:t>
            </a:r>
            <a:r>
              <a:rPr dirty="0" spc="25"/>
              <a:t> </a:t>
            </a:r>
            <a:r>
              <a:rPr dirty="0" spc="-75"/>
              <a:t>of</a:t>
            </a:r>
            <a:r>
              <a:rPr dirty="0" spc="30"/>
              <a:t> </a:t>
            </a:r>
            <a:r>
              <a:rPr dirty="0"/>
              <a:t>the</a:t>
            </a:r>
            <a:r>
              <a:rPr dirty="0" spc="25"/>
              <a:t> </a:t>
            </a:r>
            <a:r>
              <a:rPr dirty="0" spc="-20"/>
              <a:t>following</a:t>
            </a:r>
            <a:r>
              <a:rPr dirty="0" spc="25"/>
              <a:t> </a:t>
            </a:r>
            <a:r>
              <a:rPr dirty="0" spc="-25"/>
              <a:t>two </a:t>
            </a:r>
            <a:r>
              <a:rPr dirty="0"/>
              <a:t>sentences</a:t>
            </a:r>
            <a:r>
              <a:rPr dirty="0" spc="200"/>
              <a:t> </a:t>
            </a:r>
            <a:r>
              <a:rPr dirty="0" spc="50"/>
              <a:t>best</a:t>
            </a:r>
            <a:r>
              <a:rPr dirty="0" spc="204"/>
              <a:t> </a:t>
            </a:r>
            <a:r>
              <a:rPr dirty="0"/>
              <a:t>describes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10"/>
              <a:t> </a:t>
            </a:r>
            <a:r>
              <a:rPr dirty="0"/>
              <a:t>possible</a:t>
            </a:r>
            <a:r>
              <a:rPr dirty="0" spc="210"/>
              <a:t> </a:t>
            </a:r>
            <a:r>
              <a:rPr dirty="0" spc="-10"/>
              <a:t>baryons?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67176"/>
            <a:ext cx="8267065" cy="266827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 spc="55">
                <a:latin typeface="Garamond"/>
                <a:cs typeface="Garamond"/>
              </a:rPr>
              <a:t>Any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possible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combination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three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quark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flavors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combined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baryon.</a:t>
            </a:r>
            <a:endParaRPr sz="2450">
              <a:latin typeface="Garamond"/>
              <a:cs typeface="Garamond"/>
            </a:endParaRPr>
          </a:p>
          <a:p>
            <a:pPr marL="393700" marR="698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color-balancing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rule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restricts</a:t>
            </a:r>
            <a:r>
              <a:rPr dirty="0" sz="2450" spc="44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what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combinations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44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can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make.</a:t>
            </a:r>
            <a:endParaRPr sz="2450">
              <a:latin typeface="Garamond"/>
              <a:cs typeface="Garamond"/>
            </a:endParaRPr>
          </a:p>
          <a:p>
            <a:pPr marL="23495" marR="5080" indent="-11430">
              <a:lnSpc>
                <a:spcPct val="101699"/>
              </a:lnSpc>
              <a:spcBef>
                <a:spcPts val="189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Any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combination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 spc="-35">
                <a:latin typeface="Garamond"/>
                <a:cs typeface="Garamond"/>
              </a:rPr>
              <a:t>of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flavors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possible,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since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flavor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independent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color.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9821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13.2.</a:t>
            </a:r>
            <a:r>
              <a:rPr dirty="0" sz="1200" spc="18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STANDARD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10"/>
              <a:t> </a:t>
            </a:r>
            <a:r>
              <a:rPr dirty="0" spc="-55"/>
              <a:t>of</a:t>
            </a:r>
            <a:r>
              <a:rPr dirty="0" spc="5"/>
              <a:t> </a:t>
            </a:r>
            <a:r>
              <a:rPr dirty="0"/>
              <a:t>the</a:t>
            </a:r>
            <a:r>
              <a:rPr dirty="0" spc="10"/>
              <a:t> </a:t>
            </a:r>
            <a:r>
              <a:rPr dirty="0" spc="-10"/>
              <a:t>following</a:t>
            </a:r>
            <a:r>
              <a:rPr dirty="0" spc="5"/>
              <a:t> </a:t>
            </a:r>
            <a:r>
              <a:rPr dirty="0"/>
              <a:t>color</a:t>
            </a:r>
            <a:r>
              <a:rPr dirty="0" spc="5"/>
              <a:t> </a:t>
            </a:r>
            <a:r>
              <a:rPr dirty="0"/>
              <a:t>combinations</a:t>
            </a:r>
            <a:r>
              <a:rPr dirty="0" spc="5"/>
              <a:t> </a:t>
            </a:r>
            <a:r>
              <a:rPr dirty="0"/>
              <a:t>is</a:t>
            </a:r>
            <a:r>
              <a:rPr dirty="0" spc="10"/>
              <a:t> </a:t>
            </a:r>
            <a:r>
              <a:rPr dirty="0"/>
              <a:t>possible</a:t>
            </a:r>
            <a:r>
              <a:rPr dirty="0" spc="5"/>
              <a:t> </a:t>
            </a:r>
            <a:r>
              <a:rPr dirty="0" spc="-10"/>
              <a:t>for</a:t>
            </a:r>
            <a:r>
              <a:rPr dirty="0"/>
              <a:t> </a:t>
            </a:r>
            <a:r>
              <a:rPr dirty="0" spc="130"/>
              <a:t>a</a:t>
            </a:r>
            <a:r>
              <a:rPr dirty="0" spc="10"/>
              <a:t> </a:t>
            </a:r>
            <a:r>
              <a:rPr dirty="0" spc="-10"/>
              <a:t>meson?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384556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50">
                <a:latin typeface="Garamond"/>
                <a:cs typeface="Garamond"/>
              </a:rPr>
              <a:t>Blue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anti-</a:t>
            </a:r>
            <a:r>
              <a:rPr dirty="0" sz="2450" spc="30">
                <a:latin typeface="Garamond"/>
                <a:cs typeface="Garamond"/>
              </a:rPr>
              <a:t>blue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0">
                <a:latin typeface="Garamond"/>
                <a:cs typeface="Garamond"/>
              </a:rPr>
              <a:t>Blue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anti-</a:t>
            </a:r>
            <a:r>
              <a:rPr dirty="0" sz="2450" spc="-10">
                <a:latin typeface="Garamond"/>
                <a:cs typeface="Garamond"/>
              </a:rPr>
              <a:t>green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Either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these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possible.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Neither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these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possible.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9821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13.2.</a:t>
            </a:r>
            <a:r>
              <a:rPr dirty="0" sz="1200" spc="18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STANDARD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10"/>
              <a:t> </a:t>
            </a:r>
            <a:r>
              <a:rPr dirty="0" spc="-55"/>
              <a:t>of</a:t>
            </a:r>
            <a:r>
              <a:rPr dirty="0" spc="5"/>
              <a:t> </a:t>
            </a:r>
            <a:r>
              <a:rPr dirty="0"/>
              <a:t>the</a:t>
            </a:r>
            <a:r>
              <a:rPr dirty="0" spc="10"/>
              <a:t> </a:t>
            </a:r>
            <a:r>
              <a:rPr dirty="0" spc="-10"/>
              <a:t>following</a:t>
            </a:r>
            <a:r>
              <a:rPr dirty="0" spc="5"/>
              <a:t> </a:t>
            </a:r>
            <a:r>
              <a:rPr dirty="0"/>
              <a:t>color</a:t>
            </a:r>
            <a:r>
              <a:rPr dirty="0" spc="5"/>
              <a:t> </a:t>
            </a:r>
            <a:r>
              <a:rPr dirty="0"/>
              <a:t>combinations</a:t>
            </a:r>
            <a:r>
              <a:rPr dirty="0" spc="5"/>
              <a:t> </a:t>
            </a:r>
            <a:r>
              <a:rPr dirty="0"/>
              <a:t>is</a:t>
            </a:r>
            <a:r>
              <a:rPr dirty="0" spc="10"/>
              <a:t> </a:t>
            </a:r>
            <a:r>
              <a:rPr dirty="0"/>
              <a:t>possible</a:t>
            </a:r>
            <a:r>
              <a:rPr dirty="0" spc="5"/>
              <a:t> </a:t>
            </a:r>
            <a:r>
              <a:rPr dirty="0" spc="-10"/>
              <a:t>for</a:t>
            </a:r>
            <a:r>
              <a:rPr dirty="0"/>
              <a:t> </a:t>
            </a:r>
            <a:r>
              <a:rPr dirty="0" spc="130"/>
              <a:t>a</a:t>
            </a:r>
            <a:r>
              <a:rPr dirty="0" spc="10"/>
              <a:t> </a:t>
            </a:r>
            <a:r>
              <a:rPr dirty="0" spc="-10"/>
              <a:t>meson?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8267065" cy="3808729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50">
                <a:latin typeface="Garamond"/>
                <a:cs typeface="Garamond"/>
              </a:rPr>
              <a:t>Blue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anti-</a:t>
            </a:r>
            <a:r>
              <a:rPr dirty="0" sz="2450" spc="30">
                <a:latin typeface="Garamond"/>
                <a:cs typeface="Garamond"/>
              </a:rPr>
              <a:t>blue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50">
                <a:latin typeface="Garamond"/>
                <a:cs typeface="Garamond"/>
              </a:rPr>
              <a:t>Blue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anti-</a:t>
            </a:r>
            <a:r>
              <a:rPr dirty="0" sz="2450" spc="-10">
                <a:latin typeface="Garamond"/>
                <a:cs typeface="Garamond"/>
              </a:rPr>
              <a:t>green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Either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these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possible.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Neither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these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possible.</a:t>
            </a:r>
            <a:endParaRPr sz="2450">
              <a:latin typeface="Garamond"/>
              <a:cs typeface="Garamond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335" b="1">
                <a:latin typeface="Book Antiqua"/>
                <a:cs typeface="Book Antiqua"/>
              </a:rPr>
              <a:t>  </a:t>
            </a: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4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Blue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4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anti-</a:t>
            </a:r>
            <a:r>
              <a:rPr dirty="0" sz="2450" spc="50">
                <a:latin typeface="Garamond"/>
                <a:cs typeface="Garamond"/>
              </a:rPr>
              <a:t>blue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color-balanced</a:t>
            </a:r>
            <a:r>
              <a:rPr dirty="0" sz="2450" spc="43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combina- </a:t>
            </a:r>
            <a:r>
              <a:rPr dirty="0" sz="2450">
                <a:latin typeface="Garamond"/>
                <a:cs typeface="Garamond"/>
              </a:rPr>
              <a:t>tion;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blue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anti-green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not.</a:t>
            </a:r>
            <a:r>
              <a:rPr dirty="0" sz="2450" spc="140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Underlying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rule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fact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blue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anti-</a:t>
            </a:r>
            <a:r>
              <a:rPr dirty="0" sz="2450" spc="50">
                <a:latin typeface="Garamond"/>
                <a:cs typeface="Garamond"/>
              </a:rPr>
              <a:t>blue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 spc="110">
                <a:latin typeface="Garamond"/>
                <a:cs typeface="Garamond"/>
              </a:rPr>
              <a:t>attract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other,</a:t>
            </a:r>
            <a:r>
              <a:rPr dirty="0" sz="2450" spc="4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while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blue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anti- </a:t>
            </a:r>
            <a:r>
              <a:rPr dirty="0" sz="2450">
                <a:latin typeface="Garamond"/>
                <a:cs typeface="Garamond"/>
              </a:rPr>
              <a:t>green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repel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other.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715747" y="878291"/>
            <a:ext cx="22593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13.3.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DETECTING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276542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5325" algn="l"/>
              </a:tabLst>
            </a:pPr>
            <a:r>
              <a:rPr dirty="0" sz="1700" spc="90" b="1">
                <a:latin typeface="Book Antiqua"/>
                <a:cs typeface="Book Antiqua"/>
              </a:rPr>
              <a:t>13.3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65" b="1">
                <a:latin typeface="Book Antiqua"/>
                <a:cs typeface="Book Antiqua"/>
              </a:rPr>
              <a:t>Detecting</a:t>
            </a:r>
            <a:r>
              <a:rPr dirty="0" sz="1700" spc="235" b="1">
                <a:latin typeface="Book Antiqua"/>
                <a:cs typeface="Book Antiqua"/>
              </a:rPr>
              <a:t> </a:t>
            </a:r>
            <a:r>
              <a:rPr dirty="0" sz="1700" spc="70" b="1">
                <a:latin typeface="Book Antiqua"/>
                <a:cs typeface="Book Antiqua"/>
              </a:rPr>
              <a:t>Particles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090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13.3.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DETECTING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56285" algn="l"/>
                <a:tab pos="1278255" algn="l"/>
                <a:tab pos="2089150" algn="l"/>
                <a:tab pos="2147570" algn="l"/>
                <a:tab pos="3408045" algn="l"/>
                <a:tab pos="4012565" algn="l"/>
                <a:tab pos="4999355" algn="l"/>
                <a:tab pos="6318885" algn="l"/>
                <a:tab pos="7257415" algn="l"/>
                <a:tab pos="7635240" algn="l"/>
              </a:tabLst>
            </a:pPr>
            <a:r>
              <a:rPr dirty="0" spc="65"/>
              <a:t>Why</a:t>
            </a:r>
            <a:r>
              <a:rPr dirty="0"/>
              <a:t>	</a:t>
            </a:r>
            <a:r>
              <a:rPr dirty="0" spc="30"/>
              <a:t>are</a:t>
            </a:r>
            <a:r>
              <a:rPr dirty="0"/>
              <a:t>	</a:t>
            </a:r>
            <a:r>
              <a:rPr dirty="0" spc="-10"/>
              <a:t>cloud</a:t>
            </a:r>
            <a:r>
              <a:rPr dirty="0"/>
              <a:t>	</a:t>
            </a:r>
            <a:r>
              <a:rPr dirty="0" spc="-10"/>
              <a:t>chambers</a:t>
            </a:r>
            <a:r>
              <a:rPr dirty="0"/>
              <a:t>	</a:t>
            </a:r>
            <a:r>
              <a:rPr dirty="0" spc="30"/>
              <a:t>and</a:t>
            </a:r>
            <a:r>
              <a:rPr dirty="0"/>
              <a:t>	</a:t>
            </a:r>
            <a:r>
              <a:rPr dirty="0" spc="-10"/>
              <a:t>bubble</a:t>
            </a:r>
            <a:r>
              <a:rPr dirty="0"/>
              <a:t>	</a:t>
            </a:r>
            <a:r>
              <a:rPr dirty="0" spc="-10"/>
              <a:t>chambers</a:t>
            </a:r>
            <a:r>
              <a:rPr dirty="0"/>
              <a:t>	</a:t>
            </a:r>
            <a:r>
              <a:rPr dirty="0" spc="-10"/>
              <a:t>placed</a:t>
            </a:r>
            <a:r>
              <a:rPr dirty="0"/>
              <a:t>	</a:t>
            </a:r>
            <a:r>
              <a:rPr dirty="0" spc="-25"/>
              <a:t>in</a:t>
            </a:r>
            <a:r>
              <a:rPr dirty="0"/>
              <a:t>	</a:t>
            </a:r>
            <a:r>
              <a:rPr dirty="0" spc="40"/>
              <a:t>large </a:t>
            </a:r>
            <a:r>
              <a:rPr dirty="0"/>
              <a:t>magnetic</a:t>
            </a:r>
            <a:r>
              <a:rPr dirty="0" spc="470"/>
              <a:t> </a:t>
            </a:r>
            <a:r>
              <a:rPr dirty="0" spc="-10"/>
              <a:t>fields?</a:t>
            </a:r>
            <a:r>
              <a:rPr dirty="0"/>
              <a:t>		</a:t>
            </a:r>
            <a:r>
              <a:rPr dirty="0" spc="75"/>
              <a:t>.</a:t>
            </a:r>
            <a:r>
              <a:rPr dirty="0" spc="-220"/>
              <a:t> </a:t>
            </a:r>
            <a:r>
              <a:rPr dirty="0" spc="75"/>
              <a:t>.</a:t>
            </a:r>
            <a:r>
              <a:rPr dirty="0" spc="-220"/>
              <a:t> </a:t>
            </a:r>
            <a:r>
              <a:rPr dirty="0" spc="75"/>
              <a:t>.</a:t>
            </a:r>
            <a:r>
              <a:rPr dirty="0" spc="-220"/>
              <a:t> </a:t>
            </a:r>
            <a:r>
              <a:rPr dirty="0"/>
              <a:t>(Choose</a:t>
            </a:r>
            <a:r>
              <a:rPr dirty="0" spc="1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305800" cy="31889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Particles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wouldn’t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leave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tracks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chamber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otherwise.</a:t>
            </a:r>
            <a:endParaRPr sz="2450">
              <a:latin typeface="Garamond"/>
              <a:cs typeface="Garamond"/>
            </a:endParaRPr>
          </a:p>
          <a:p>
            <a:pPr marL="386715" marR="52069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fields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cause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some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leave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tracks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not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others,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allowing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distinguish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easily.</a:t>
            </a:r>
            <a:endParaRPr sz="2450">
              <a:latin typeface="Garamond"/>
              <a:cs typeface="Garamond"/>
            </a:endParaRPr>
          </a:p>
          <a:p>
            <a:pPr marL="386715" marR="52069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fields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cause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way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re-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veals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their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momentum.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fields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hold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chambers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65">
                <a:latin typeface="Garamond"/>
                <a:cs typeface="Garamond"/>
              </a:rPr>
              <a:t>for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longer,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making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easier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their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tracks.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090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13.3.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DETECTING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56285" algn="l"/>
                <a:tab pos="1278255" algn="l"/>
                <a:tab pos="2089150" algn="l"/>
                <a:tab pos="2147570" algn="l"/>
                <a:tab pos="3408045" algn="l"/>
                <a:tab pos="4012565" algn="l"/>
                <a:tab pos="4999355" algn="l"/>
                <a:tab pos="6318885" algn="l"/>
                <a:tab pos="7257415" algn="l"/>
                <a:tab pos="7635240" algn="l"/>
              </a:tabLst>
            </a:pPr>
            <a:r>
              <a:rPr dirty="0" spc="65"/>
              <a:t>Why</a:t>
            </a:r>
            <a:r>
              <a:rPr dirty="0"/>
              <a:t>	</a:t>
            </a:r>
            <a:r>
              <a:rPr dirty="0" spc="30"/>
              <a:t>are</a:t>
            </a:r>
            <a:r>
              <a:rPr dirty="0"/>
              <a:t>	</a:t>
            </a:r>
            <a:r>
              <a:rPr dirty="0" spc="-10"/>
              <a:t>cloud</a:t>
            </a:r>
            <a:r>
              <a:rPr dirty="0"/>
              <a:t>	</a:t>
            </a:r>
            <a:r>
              <a:rPr dirty="0" spc="-10"/>
              <a:t>chambers</a:t>
            </a:r>
            <a:r>
              <a:rPr dirty="0"/>
              <a:t>	</a:t>
            </a:r>
            <a:r>
              <a:rPr dirty="0" spc="30"/>
              <a:t>and</a:t>
            </a:r>
            <a:r>
              <a:rPr dirty="0"/>
              <a:t>	</a:t>
            </a:r>
            <a:r>
              <a:rPr dirty="0" spc="-10"/>
              <a:t>bubble</a:t>
            </a:r>
            <a:r>
              <a:rPr dirty="0"/>
              <a:t>	</a:t>
            </a:r>
            <a:r>
              <a:rPr dirty="0" spc="-10"/>
              <a:t>chambers</a:t>
            </a:r>
            <a:r>
              <a:rPr dirty="0"/>
              <a:t>	</a:t>
            </a:r>
            <a:r>
              <a:rPr dirty="0" spc="-10"/>
              <a:t>placed</a:t>
            </a:r>
            <a:r>
              <a:rPr dirty="0"/>
              <a:t>	</a:t>
            </a:r>
            <a:r>
              <a:rPr dirty="0" spc="-25"/>
              <a:t>in</a:t>
            </a:r>
            <a:r>
              <a:rPr dirty="0"/>
              <a:t>	</a:t>
            </a:r>
            <a:r>
              <a:rPr dirty="0" spc="40"/>
              <a:t>large </a:t>
            </a:r>
            <a:r>
              <a:rPr dirty="0"/>
              <a:t>magnetic</a:t>
            </a:r>
            <a:r>
              <a:rPr dirty="0" spc="470"/>
              <a:t> </a:t>
            </a:r>
            <a:r>
              <a:rPr dirty="0" spc="-10"/>
              <a:t>fields?</a:t>
            </a:r>
            <a:r>
              <a:rPr dirty="0"/>
              <a:t>		</a:t>
            </a:r>
            <a:r>
              <a:rPr dirty="0" spc="75"/>
              <a:t>.</a:t>
            </a:r>
            <a:r>
              <a:rPr dirty="0" spc="-220"/>
              <a:t> </a:t>
            </a:r>
            <a:r>
              <a:rPr dirty="0" spc="75"/>
              <a:t>.</a:t>
            </a:r>
            <a:r>
              <a:rPr dirty="0" spc="-220"/>
              <a:t> </a:t>
            </a:r>
            <a:r>
              <a:rPr dirty="0" spc="75"/>
              <a:t>.</a:t>
            </a:r>
            <a:r>
              <a:rPr dirty="0" spc="-220"/>
              <a:t> </a:t>
            </a:r>
            <a:r>
              <a:rPr dirty="0"/>
              <a:t>(Choose</a:t>
            </a:r>
            <a:r>
              <a:rPr dirty="0" spc="1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8312784" cy="3808729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Particles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wouldn’t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leave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tracks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chamber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otherwise.</a:t>
            </a:r>
            <a:endParaRPr sz="2450">
              <a:latin typeface="Garamond"/>
              <a:cs typeface="Garamond"/>
            </a:endParaRPr>
          </a:p>
          <a:p>
            <a:pPr marL="393700" marR="52069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fields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cause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some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leave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tracks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not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others,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allowing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distinguish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easily.</a:t>
            </a:r>
            <a:endParaRPr sz="2450">
              <a:latin typeface="Garamond"/>
              <a:cs typeface="Garamond"/>
            </a:endParaRPr>
          </a:p>
          <a:p>
            <a:pPr marL="393700" marR="52069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fields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cause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way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re-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veals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their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momentum.</a:t>
            </a:r>
            <a:endParaRPr sz="2450">
              <a:latin typeface="Garamond"/>
              <a:cs typeface="Garamond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fields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hold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chambers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65">
                <a:latin typeface="Garamond"/>
                <a:cs typeface="Garamond"/>
              </a:rPr>
              <a:t>for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longer,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making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easier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their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tracks.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090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13.3.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DETECTING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953884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Time</a:t>
            </a:r>
            <a:r>
              <a:rPr dirty="0" spc="305"/>
              <a:t> </a:t>
            </a:r>
            <a:r>
              <a:rPr dirty="0"/>
              <a:t>dilation</a:t>
            </a:r>
            <a:r>
              <a:rPr dirty="0" spc="305"/>
              <a:t> </a:t>
            </a:r>
            <a:r>
              <a:rPr dirty="0"/>
              <a:t>causes</a:t>
            </a:r>
            <a:r>
              <a:rPr dirty="0" spc="300"/>
              <a:t> </a:t>
            </a:r>
            <a:r>
              <a:rPr dirty="0"/>
              <a:t>particles</a:t>
            </a:r>
            <a:r>
              <a:rPr dirty="0" spc="305"/>
              <a:t> </a:t>
            </a:r>
            <a:r>
              <a:rPr dirty="0"/>
              <a:t>to</a:t>
            </a:r>
            <a:r>
              <a:rPr dirty="0" spc="305"/>
              <a:t> </a:t>
            </a:r>
            <a:r>
              <a:rPr dirty="0"/>
              <a:t>leave.</a:t>
            </a:r>
            <a:r>
              <a:rPr dirty="0" spc="-140"/>
              <a:t> </a:t>
            </a:r>
            <a:r>
              <a:rPr dirty="0" spc="75"/>
              <a:t>.</a:t>
            </a:r>
            <a:r>
              <a:rPr dirty="0" spc="-140"/>
              <a:t> </a:t>
            </a:r>
            <a:r>
              <a:rPr dirty="0" spc="75"/>
              <a:t>.</a:t>
            </a:r>
            <a:r>
              <a:rPr dirty="0" spc="-135"/>
              <a:t> </a:t>
            </a:r>
            <a:r>
              <a:rPr dirty="0"/>
              <a:t>(Choose</a:t>
            </a:r>
            <a:r>
              <a:rPr dirty="0" spc="30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1679681"/>
            <a:ext cx="8255000" cy="1923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204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9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longer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tracks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expect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without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relativity.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7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6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shorter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tracks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expect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without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relativity.</a:t>
            </a:r>
            <a:endParaRPr sz="2450">
              <a:latin typeface="Garamond"/>
              <a:cs typeface="Garamond"/>
            </a:endParaRPr>
          </a:p>
          <a:p>
            <a:pPr marL="38227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7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5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length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tracks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expect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without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rela-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tivity.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090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13.3.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DETECTING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953884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Time</a:t>
            </a:r>
            <a:r>
              <a:rPr dirty="0" spc="305"/>
              <a:t> </a:t>
            </a:r>
            <a:r>
              <a:rPr dirty="0"/>
              <a:t>dilation</a:t>
            </a:r>
            <a:r>
              <a:rPr dirty="0" spc="305"/>
              <a:t> </a:t>
            </a:r>
            <a:r>
              <a:rPr dirty="0"/>
              <a:t>causes</a:t>
            </a:r>
            <a:r>
              <a:rPr dirty="0" spc="300"/>
              <a:t> </a:t>
            </a:r>
            <a:r>
              <a:rPr dirty="0"/>
              <a:t>particles</a:t>
            </a:r>
            <a:r>
              <a:rPr dirty="0" spc="305"/>
              <a:t> </a:t>
            </a:r>
            <a:r>
              <a:rPr dirty="0"/>
              <a:t>to</a:t>
            </a:r>
            <a:r>
              <a:rPr dirty="0" spc="305"/>
              <a:t> </a:t>
            </a:r>
            <a:r>
              <a:rPr dirty="0"/>
              <a:t>leave.</a:t>
            </a:r>
            <a:r>
              <a:rPr dirty="0" spc="-140"/>
              <a:t> </a:t>
            </a:r>
            <a:r>
              <a:rPr dirty="0" spc="75"/>
              <a:t>.</a:t>
            </a:r>
            <a:r>
              <a:rPr dirty="0" spc="-140"/>
              <a:t> </a:t>
            </a:r>
            <a:r>
              <a:rPr dirty="0" spc="75"/>
              <a:t>.</a:t>
            </a:r>
            <a:r>
              <a:rPr dirty="0" spc="-135"/>
              <a:t> </a:t>
            </a:r>
            <a:r>
              <a:rPr dirty="0"/>
              <a:t>(Choose</a:t>
            </a:r>
            <a:r>
              <a:rPr dirty="0" spc="30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79681"/>
            <a:ext cx="8266430" cy="25438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204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9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longer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tracks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expect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without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relativity.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7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6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shorter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tracks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expect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without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relativity.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7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5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.</a:t>
            </a:r>
            <a:r>
              <a:rPr dirty="0" sz="2450" spc="-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length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tracks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expect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without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rela-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tivity.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644525" y="878291"/>
            <a:ext cx="233108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13.1.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287464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5325" algn="l"/>
              </a:tabLst>
            </a:pPr>
            <a:r>
              <a:rPr dirty="0" sz="1700" spc="90" b="1">
                <a:latin typeface="Book Antiqua"/>
                <a:cs typeface="Book Antiqua"/>
              </a:rPr>
              <a:t>13.1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60" b="1">
                <a:latin typeface="Book Antiqua"/>
                <a:cs typeface="Book Antiqua"/>
              </a:rPr>
              <a:t>Forces</a:t>
            </a:r>
            <a:r>
              <a:rPr dirty="0" sz="1700" spc="300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and</a:t>
            </a:r>
            <a:r>
              <a:rPr dirty="0" sz="1700" spc="305" b="1">
                <a:latin typeface="Book Antiqua"/>
                <a:cs typeface="Book Antiqua"/>
              </a:rPr>
              <a:t> </a:t>
            </a:r>
            <a:r>
              <a:rPr dirty="0" sz="1700" spc="70" b="1">
                <a:latin typeface="Book Antiqua"/>
                <a:cs typeface="Book Antiqua"/>
              </a:rPr>
              <a:t>Particles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9773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13.4.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SYMMETRIES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CONSERVATION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LAWS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90" b="1">
                <a:latin typeface="Book Antiqua"/>
                <a:cs typeface="Book Antiqua"/>
              </a:rPr>
              <a:t>13.4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60" b="1">
                <a:latin typeface="Book Antiqua"/>
                <a:cs typeface="Book Antiqua"/>
              </a:rPr>
              <a:t>Symmetries</a:t>
            </a:r>
            <a:r>
              <a:rPr dirty="0" sz="1700" spc="295" b="1">
                <a:latin typeface="Book Antiqua"/>
                <a:cs typeface="Book Antiqua"/>
              </a:rPr>
              <a:t> </a:t>
            </a:r>
            <a:r>
              <a:rPr dirty="0" sz="1700" b="1">
                <a:latin typeface="Book Antiqua"/>
                <a:cs typeface="Book Antiqua"/>
              </a:rPr>
              <a:t>and</a:t>
            </a:r>
            <a:r>
              <a:rPr dirty="0" sz="1700" spc="300" b="1">
                <a:latin typeface="Book Antiqua"/>
                <a:cs typeface="Book Antiqua"/>
              </a:rPr>
              <a:t> </a:t>
            </a:r>
            <a:r>
              <a:rPr dirty="0" sz="1700" spc="50" b="1">
                <a:latin typeface="Book Antiqua"/>
                <a:cs typeface="Book Antiqua"/>
              </a:rPr>
              <a:t>Conservation</a:t>
            </a:r>
            <a:r>
              <a:rPr dirty="0" sz="1700" spc="300" b="1">
                <a:latin typeface="Book Antiqua"/>
                <a:cs typeface="Book Antiqua"/>
              </a:rPr>
              <a:t> </a:t>
            </a:r>
            <a:r>
              <a:rPr dirty="0" sz="1700" spc="-20" b="1">
                <a:latin typeface="Book Antiqua"/>
                <a:cs typeface="Book Antiqua"/>
              </a:rPr>
              <a:t>Laws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970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13.4.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SYMMETRIES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CONSERVATION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LAWS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118235" algn="l"/>
                <a:tab pos="1798955" algn="l"/>
                <a:tab pos="2158365" algn="l"/>
                <a:tab pos="2686050" algn="l"/>
                <a:tab pos="3932554" algn="l"/>
                <a:tab pos="5482590" algn="l"/>
                <a:tab pos="5868670" algn="l"/>
                <a:tab pos="7425055" algn="l"/>
                <a:tab pos="7986395" algn="l"/>
              </a:tabLst>
            </a:pPr>
            <a:r>
              <a:rPr dirty="0" spc="-10"/>
              <a:t>Classify</a:t>
            </a:r>
            <a:r>
              <a:rPr dirty="0"/>
              <a:t>	</a:t>
            </a:r>
            <a:r>
              <a:rPr dirty="0" spc="-20"/>
              <a:t>each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following</a:t>
            </a:r>
            <a:r>
              <a:rPr dirty="0"/>
              <a:t>	</a:t>
            </a:r>
            <a:r>
              <a:rPr dirty="0" spc="-10"/>
              <a:t>symmetries</a:t>
            </a:r>
            <a:r>
              <a:rPr dirty="0"/>
              <a:t>	</a:t>
            </a:r>
            <a:r>
              <a:rPr dirty="0" spc="40"/>
              <a:t>as</a:t>
            </a:r>
            <a:r>
              <a:rPr dirty="0"/>
              <a:t>	</a:t>
            </a:r>
            <a:r>
              <a:rPr dirty="0" spc="-10"/>
              <a:t>Continuous</a:t>
            </a:r>
            <a:r>
              <a:rPr dirty="0"/>
              <a:t>	</a:t>
            </a:r>
            <a:r>
              <a:rPr dirty="0" spc="110"/>
              <a:t>(C)</a:t>
            </a:r>
            <a:r>
              <a:rPr dirty="0"/>
              <a:t>	</a:t>
            </a:r>
            <a:r>
              <a:rPr dirty="0" spc="-50"/>
              <a:t>or </a:t>
            </a:r>
            <a:r>
              <a:rPr dirty="0"/>
              <a:t>Discrete</a:t>
            </a:r>
            <a:r>
              <a:rPr dirty="0" spc="204"/>
              <a:t> </a:t>
            </a:r>
            <a:r>
              <a:rPr dirty="0" spc="45"/>
              <a:t>(D).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059259"/>
            <a:ext cx="243903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09245" indent="-296545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309245" algn="l"/>
              </a:tabLst>
            </a:pPr>
            <a:r>
              <a:rPr dirty="0" sz="2450" spc="40">
                <a:latin typeface="Garamond"/>
                <a:cs typeface="Garamond"/>
              </a:rPr>
              <a:t>Rotation</a:t>
            </a:r>
            <a:endParaRPr sz="2450">
              <a:latin typeface="Garamond"/>
              <a:cs typeface="Garamond"/>
            </a:endParaRPr>
          </a:p>
          <a:p>
            <a:pPr marL="309245" indent="-296545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9245" algn="l"/>
              </a:tabLst>
            </a:pPr>
            <a:r>
              <a:rPr dirty="0" sz="2450">
                <a:latin typeface="Garamond"/>
                <a:cs typeface="Garamond"/>
              </a:rPr>
              <a:t>Time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reversal</a:t>
            </a:r>
            <a:endParaRPr sz="2450">
              <a:latin typeface="Garamond"/>
              <a:cs typeface="Garamond"/>
            </a:endParaRPr>
          </a:p>
          <a:p>
            <a:pPr marL="309245" indent="-296545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9245" algn="l"/>
              </a:tabLst>
            </a:pPr>
            <a:r>
              <a:rPr dirty="0" sz="2450" spc="90">
                <a:latin typeface="Garamond"/>
                <a:cs typeface="Garamond"/>
              </a:rPr>
              <a:t>Parity</a:t>
            </a:r>
            <a:endParaRPr sz="2450">
              <a:latin typeface="Garamond"/>
              <a:cs typeface="Garamond"/>
            </a:endParaRPr>
          </a:p>
          <a:p>
            <a:pPr marL="309245" indent="-296545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9245" algn="l"/>
              </a:tabLst>
            </a:pPr>
            <a:r>
              <a:rPr dirty="0" sz="2450" spc="55">
                <a:latin typeface="Garamond"/>
                <a:cs typeface="Garamond"/>
              </a:rPr>
              <a:t>Time-</a:t>
            </a:r>
            <a:r>
              <a:rPr dirty="0" sz="2450" spc="-10">
                <a:latin typeface="Garamond"/>
                <a:cs typeface="Garamond"/>
              </a:rPr>
              <a:t>translation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970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13.4.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SYMMETRIES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CONSERVATION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LAWS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118235" algn="l"/>
                <a:tab pos="1798955" algn="l"/>
                <a:tab pos="2158365" algn="l"/>
                <a:tab pos="2686050" algn="l"/>
                <a:tab pos="3932554" algn="l"/>
                <a:tab pos="5482590" algn="l"/>
                <a:tab pos="5868670" algn="l"/>
                <a:tab pos="7425055" algn="l"/>
                <a:tab pos="7986395" algn="l"/>
              </a:tabLst>
            </a:pPr>
            <a:r>
              <a:rPr dirty="0" spc="-10"/>
              <a:t>Classify</a:t>
            </a:r>
            <a:r>
              <a:rPr dirty="0"/>
              <a:t>	</a:t>
            </a:r>
            <a:r>
              <a:rPr dirty="0" spc="-20"/>
              <a:t>each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following</a:t>
            </a:r>
            <a:r>
              <a:rPr dirty="0"/>
              <a:t>	</a:t>
            </a:r>
            <a:r>
              <a:rPr dirty="0" spc="-10"/>
              <a:t>symmetries</a:t>
            </a:r>
            <a:r>
              <a:rPr dirty="0"/>
              <a:t>	</a:t>
            </a:r>
            <a:r>
              <a:rPr dirty="0" spc="40"/>
              <a:t>as</a:t>
            </a:r>
            <a:r>
              <a:rPr dirty="0"/>
              <a:t>	</a:t>
            </a:r>
            <a:r>
              <a:rPr dirty="0" spc="-10"/>
              <a:t>Continuous</a:t>
            </a:r>
            <a:r>
              <a:rPr dirty="0"/>
              <a:t>	</a:t>
            </a:r>
            <a:r>
              <a:rPr dirty="0" spc="110"/>
              <a:t>(C)</a:t>
            </a:r>
            <a:r>
              <a:rPr dirty="0"/>
              <a:t>	</a:t>
            </a:r>
            <a:r>
              <a:rPr dirty="0" spc="-50"/>
              <a:t>or </a:t>
            </a:r>
            <a:r>
              <a:rPr dirty="0"/>
              <a:t>Discrete</a:t>
            </a:r>
            <a:r>
              <a:rPr dirty="0" spc="204"/>
              <a:t> </a:t>
            </a:r>
            <a:r>
              <a:rPr dirty="0" spc="45"/>
              <a:t>(D).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1995988"/>
            <a:ext cx="3350260" cy="1733550"/>
          </a:xfrm>
          <a:prstGeom prst="rect">
            <a:avLst/>
          </a:prstGeom>
        </p:spPr>
        <p:txBody>
          <a:bodyPr wrap="square" lIns="0" tIns="207645" rIns="0" bIns="0" rtlCol="0" vert="horz">
            <a:spAutoFit/>
          </a:bodyPr>
          <a:lstStyle/>
          <a:p>
            <a:pPr marL="309245" indent="-296545">
              <a:lnSpc>
                <a:spcPct val="100000"/>
              </a:lnSpc>
              <a:spcBef>
                <a:spcPts val="1635"/>
              </a:spcBef>
              <a:buAutoNum type="arabicPeriod"/>
              <a:tabLst>
                <a:tab pos="309245" algn="l"/>
              </a:tabLst>
            </a:pPr>
            <a:r>
              <a:rPr dirty="0" sz="2450" spc="40">
                <a:latin typeface="Garamond"/>
                <a:cs typeface="Garamond"/>
              </a:rPr>
              <a:t>Rotation</a:t>
            </a:r>
            <a:endParaRPr sz="2450">
              <a:latin typeface="Garamond"/>
              <a:cs typeface="Garamond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10">
                <a:latin typeface="Garamond"/>
                <a:cs typeface="Garamond"/>
              </a:rPr>
              <a:t>Continuous</a:t>
            </a:r>
            <a:endParaRPr sz="2450">
              <a:latin typeface="Garamond"/>
              <a:cs typeface="Garamond"/>
            </a:endParaRPr>
          </a:p>
          <a:p>
            <a:pPr marL="309245" indent="-296545">
              <a:lnSpc>
                <a:spcPct val="100000"/>
              </a:lnSpc>
              <a:spcBef>
                <a:spcPts val="1540"/>
              </a:spcBef>
              <a:buAutoNum type="arabicPeriod" startAt="2"/>
              <a:tabLst>
                <a:tab pos="309245" algn="l"/>
              </a:tabLst>
            </a:pPr>
            <a:r>
              <a:rPr dirty="0" sz="2450">
                <a:latin typeface="Garamond"/>
                <a:cs typeface="Garamond"/>
              </a:rPr>
              <a:t>Time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reversal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93191" y="3704074"/>
            <a:ext cx="1689735" cy="1733550"/>
          </a:xfrm>
          <a:prstGeom prst="rect">
            <a:avLst/>
          </a:prstGeom>
        </p:spPr>
        <p:txBody>
          <a:bodyPr wrap="square" lIns="0" tIns="207645" rIns="0" bIns="0" rtlCol="0" vert="horz">
            <a:spAutoFit/>
          </a:bodyPr>
          <a:lstStyle/>
          <a:p>
            <a:pPr marL="298450">
              <a:lnSpc>
                <a:spcPct val="100000"/>
              </a:lnSpc>
              <a:spcBef>
                <a:spcPts val="1635"/>
              </a:spcBef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endParaRPr sz="245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1545"/>
              </a:spcBef>
            </a:pPr>
            <a:r>
              <a:rPr dirty="0" sz="2450">
                <a:latin typeface="Garamond"/>
                <a:cs typeface="Garamond"/>
              </a:rPr>
              <a:t>3.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Parity</a:t>
            </a:r>
            <a:endParaRPr sz="2450">
              <a:latin typeface="Garamond"/>
              <a:cs typeface="Garamond"/>
            </a:endParaRPr>
          </a:p>
          <a:p>
            <a:pPr marL="298450">
              <a:lnSpc>
                <a:spcPct val="100000"/>
              </a:lnSpc>
              <a:spcBef>
                <a:spcPts val="1540"/>
              </a:spcBef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endParaRPr sz="2450">
              <a:latin typeface="Book Antiqua"/>
              <a:cs typeface="Book Antiqu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688374" y="3895685"/>
            <a:ext cx="10464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0">
                <a:latin typeface="Garamond"/>
                <a:cs typeface="Garamond"/>
              </a:rPr>
              <a:t>Discrete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688374" y="5034418"/>
            <a:ext cx="10464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0">
                <a:latin typeface="Garamond"/>
                <a:cs typeface="Garamond"/>
              </a:rPr>
              <a:t>Discrete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93191" y="5412173"/>
            <a:ext cx="3350260" cy="1164590"/>
          </a:xfrm>
          <a:prstGeom prst="rect">
            <a:avLst/>
          </a:prstGeom>
        </p:spPr>
        <p:txBody>
          <a:bodyPr wrap="square" lIns="0" tIns="2076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dirty="0" sz="2450">
                <a:latin typeface="Garamond"/>
                <a:cs typeface="Garamond"/>
              </a:rPr>
              <a:t>4.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Time-</a:t>
            </a:r>
            <a:r>
              <a:rPr dirty="0" sz="2450" spc="-10">
                <a:latin typeface="Garamond"/>
                <a:cs typeface="Garamond"/>
              </a:rPr>
              <a:t>translation</a:t>
            </a:r>
            <a:endParaRPr sz="2450">
              <a:latin typeface="Garamond"/>
              <a:cs typeface="Garamond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10">
                <a:latin typeface="Garamond"/>
                <a:cs typeface="Garamond"/>
              </a:rPr>
              <a:t>Continuous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970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13.4.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SYMMETRIES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CONSERVATION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LAWS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Classify</a:t>
            </a:r>
            <a:r>
              <a:rPr dirty="0" spc="100"/>
              <a:t> </a:t>
            </a:r>
            <a:r>
              <a:rPr dirty="0"/>
              <a:t>each</a:t>
            </a:r>
            <a:r>
              <a:rPr dirty="0" spc="105"/>
              <a:t> </a:t>
            </a:r>
            <a:r>
              <a:rPr dirty="0" spc="-45"/>
              <a:t>of</a:t>
            </a:r>
            <a:r>
              <a:rPr dirty="0" spc="100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 spc="-10"/>
              <a:t>following</a:t>
            </a:r>
            <a:r>
              <a:rPr dirty="0" spc="105"/>
              <a:t> </a:t>
            </a:r>
            <a:r>
              <a:rPr dirty="0"/>
              <a:t>symmetries</a:t>
            </a:r>
            <a:r>
              <a:rPr dirty="0" spc="100"/>
              <a:t> </a:t>
            </a:r>
            <a:r>
              <a:rPr dirty="0" spc="65"/>
              <a:t>as</a:t>
            </a:r>
            <a:r>
              <a:rPr dirty="0" spc="100"/>
              <a:t> </a:t>
            </a:r>
            <a:r>
              <a:rPr dirty="0" spc="50"/>
              <a:t>Exact</a:t>
            </a:r>
            <a:r>
              <a:rPr dirty="0" spc="105"/>
              <a:t> </a:t>
            </a:r>
            <a:r>
              <a:rPr dirty="0" spc="90"/>
              <a:t>(E)</a:t>
            </a:r>
            <a:r>
              <a:rPr dirty="0" spc="95"/>
              <a:t> </a:t>
            </a:r>
            <a:r>
              <a:rPr dirty="0"/>
              <a:t>or</a:t>
            </a:r>
            <a:r>
              <a:rPr dirty="0" spc="100"/>
              <a:t> </a:t>
            </a:r>
            <a:r>
              <a:rPr dirty="0" spc="-10"/>
              <a:t>Approx- </a:t>
            </a:r>
            <a:r>
              <a:rPr dirty="0" spc="60"/>
              <a:t>imate</a:t>
            </a:r>
            <a:r>
              <a:rPr dirty="0" spc="145"/>
              <a:t> </a:t>
            </a:r>
            <a:r>
              <a:rPr dirty="0" spc="85"/>
              <a:t>(A).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059259"/>
            <a:ext cx="2037714" cy="30626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09245" indent="-296545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309245" algn="l"/>
              </a:tabLst>
            </a:pPr>
            <a:r>
              <a:rPr dirty="0" sz="2450" spc="40">
                <a:latin typeface="Garamond"/>
                <a:cs typeface="Garamond"/>
              </a:rPr>
              <a:t>Rotation</a:t>
            </a:r>
            <a:endParaRPr sz="2450">
              <a:latin typeface="Garamond"/>
              <a:cs typeface="Garamond"/>
            </a:endParaRPr>
          </a:p>
          <a:p>
            <a:pPr marL="309245" indent="-296545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9245" algn="l"/>
              </a:tabLst>
            </a:pPr>
            <a:r>
              <a:rPr dirty="0" sz="2450">
                <a:latin typeface="Garamond"/>
                <a:cs typeface="Garamond"/>
              </a:rPr>
              <a:t>Time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reversal</a:t>
            </a:r>
            <a:endParaRPr sz="2450">
              <a:latin typeface="Garamond"/>
              <a:cs typeface="Garamond"/>
            </a:endParaRPr>
          </a:p>
          <a:p>
            <a:pPr marL="309245" indent="-296545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9245" algn="l"/>
              </a:tabLst>
            </a:pP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  <a:p>
            <a:pPr marL="309245" indent="-296545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9245" algn="l"/>
              </a:tabLst>
            </a:pPr>
            <a:r>
              <a:rPr dirty="0" sz="2450" spc="125">
                <a:latin typeface="Garamond"/>
                <a:cs typeface="Garamond"/>
              </a:rPr>
              <a:t>P</a:t>
            </a:r>
            <a:endParaRPr sz="2450">
              <a:latin typeface="Garamond"/>
              <a:cs typeface="Garamond"/>
            </a:endParaRPr>
          </a:p>
          <a:p>
            <a:pPr marL="309245" indent="-296545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9245" algn="l"/>
              </a:tabLst>
            </a:pPr>
            <a:r>
              <a:rPr dirty="0" sz="2450" spc="100">
                <a:latin typeface="Garamond"/>
                <a:cs typeface="Garamond"/>
              </a:rPr>
              <a:t>T</a:t>
            </a:r>
            <a:endParaRPr sz="2450">
              <a:latin typeface="Garamond"/>
              <a:cs typeface="Garamond"/>
            </a:endParaRPr>
          </a:p>
          <a:p>
            <a:pPr marL="309245" indent="-296545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9245" algn="l"/>
              </a:tabLst>
            </a:pPr>
            <a:r>
              <a:rPr dirty="0" sz="2450" spc="105">
                <a:latin typeface="Garamond"/>
                <a:cs typeface="Garamond"/>
              </a:rPr>
              <a:t>CPT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5663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970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13.4.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SYMMETRIES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CONSERVATION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LAWS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Classify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symmetries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Exact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(E)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Approximate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(A).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400">
              <a:latin typeface="Times New Roman"/>
              <a:cs typeface="Times New Roman"/>
            </a:endParaRPr>
          </a:p>
          <a:p>
            <a:pPr marL="383540" indent="-212725">
              <a:lnSpc>
                <a:spcPct val="100000"/>
              </a:lnSpc>
              <a:buAutoNum type="arabicPeriod"/>
              <a:tabLst>
                <a:tab pos="383540" algn="l"/>
              </a:tabLst>
            </a:pPr>
            <a:r>
              <a:rPr dirty="0" sz="1400" spc="55">
                <a:latin typeface="Times New Roman"/>
                <a:cs typeface="Times New Roman"/>
              </a:rPr>
              <a:t>Rotation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60">
                <a:latin typeface="Times New Roman"/>
                <a:cs typeface="Times New Roman"/>
              </a:rPr>
              <a:t>Exact</a:t>
            </a:r>
            <a:endParaRPr sz="1400">
              <a:latin typeface="Times New Roman"/>
              <a:cs typeface="Times New Roman"/>
            </a:endParaRPr>
          </a:p>
          <a:p>
            <a:pPr marL="383540" indent="-212725">
              <a:lnSpc>
                <a:spcPct val="100000"/>
              </a:lnSpc>
              <a:spcBef>
                <a:spcPts val="1605"/>
              </a:spcBef>
              <a:buAutoNum type="arabicPeriod" startAt="2"/>
              <a:tabLst>
                <a:tab pos="383540" algn="l"/>
              </a:tabLst>
            </a:pPr>
            <a:r>
              <a:rPr dirty="0" sz="1400" spc="55">
                <a:latin typeface="Times New Roman"/>
                <a:cs typeface="Times New Roman"/>
              </a:rPr>
              <a:t>Time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reversal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 startAt="2"/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40">
                <a:latin typeface="Times New Roman"/>
                <a:cs typeface="Times New Roman"/>
              </a:rPr>
              <a:t>Approximate</a:t>
            </a:r>
            <a:endParaRPr sz="1400">
              <a:latin typeface="Times New Roman"/>
              <a:cs typeface="Times New Roman"/>
            </a:endParaRPr>
          </a:p>
          <a:p>
            <a:pPr marL="383540" indent="-212725">
              <a:lnSpc>
                <a:spcPct val="100000"/>
              </a:lnSpc>
              <a:spcBef>
                <a:spcPts val="1605"/>
              </a:spcBef>
              <a:buAutoNum type="arabicPeriod" startAt="3"/>
              <a:tabLst>
                <a:tab pos="383540" algn="l"/>
              </a:tabLst>
            </a:pPr>
            <a:r>
              <a:rPr dirty="0" sz="1400" spc="25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 startAt="3"/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40">
                <a:latin typeface="Times New Roman"/>
                <a:cs typeface="Times New Roman"/>
              </a:rPr>
              <a:t>Approximate</a:t>
            </a:r>
            <a:endParaRPr sz="1400">
              <a:latin typeface="Times New Roman"/>
              <a:cs typeface="Times New Roman"/>
            </a:endParaRPr>
          </a:p>
          <a:p>
            <a:pPr marL="383540" indent="-212725">
              <a:lnSpc>
                <a:spcPct val="100000"/>
              </a:lnSpc>
              <a:spcBef>
                <a:spcPts val="1610"/>
              </a:spcBef>
              <a:buAutoNum type="arabicPeriod" startAt="4"/>
              <a:tabLst>
                <a:tab pos="383540" algn="l"/>
              </a:tabLst>
            </a:pPr>
            <a:r>
              <a:rPr dirty="0" sz="1400" spc="125">
                <a:latin typeface="Times New Roman"/>
                <a:cs typeface="Times New Roman"/>
              </a:rPr>
              <a:t>P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05"/>
              </a:spcBef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40">
                <a:latin typeface="Times New Roman"/>
                <a:cs typeface="Times New Roman"/>
              </a:rPr>
              <a:t>Approximate</a:t>
            </a:r>
            <a:endParaRPr sz="1400">
              <a:latin typeface="Times New Roman"/>
              <a:cs typeface="Times New Roman"/>
            </a:endParaRPr>
          </a:p>
          <a:p>
            <a:pPr marL="383540" indent="-212725">
              <a:lnSpc>
                <a:spcPct val="100000"/>
              </a:lnSpc>
              <a:spcBef>
                <a:spcPts val="1610"/>
              </a:spcBef>
              <a:buAutoNum type="arabicPeriod" startAt="5"/>
              <a:tabLst>
                <a:tab pos="383540" algn="l"/>
              </a:tabLst>
            </a:pPr>
            <a:r>
              <a:rPr dirty="0" sz="1400" spc="11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05"/>
              </a:spcBef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40">
                <a:latin typeface="Times New Roman"/>
                <a:cs typeface="Times New Roman"/>
              </a:rPr>
              <a:t>Approximate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383540" indent="-212725">
              <a:lnSpc>
                <a:spcPct val="100000"/>
              </a:lnSpc>
              <a:buAutoNum type="arabicPeriod" startAt="6"/>
              <a:tabLst>
                <a:tab pos="383540" algn="l"/>
              </a:tabLst>
            </a:pPr>
            <a:r>
              <a:rPr dirty="0" sz="1400" spc="110">
                <a:latin typeface="Times New Roman"/>
                <a:cs typeface="Times New Roman"/>
              </a:rPr>
              <a:t>CPT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05"/>
              </a:spcBef>
              <a:tabLst>
                <a:tab pos="13354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60">
                <a:latin typeface="Times New Roman"/>
                <a:cs typeface="Times New Roman"/>
              </a:rPr>
              <a:t>Exact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970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13.4.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SYMMETRIES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CONSERVATION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LAWS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3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For</a:t>
            </a:r>
            <a:r>
              <a:rPr dirty="0" spc="204"/>
              <a:t> </a:t>
            </a:r>
            <a:r>
              <a:rPr dirty="0"/>
              <a:t>each</a:t>
            </a:r>
            <a:r>
              <a:rPr dirty="0" spc="220"/>
              <a:t> </a:t>
            </a:r>
            <a:r>
              <a:rPr dirty="0"/>
              <a:t>reaction</a:t>
            </a:r>
            <a:r>
              <a:rPr dirty="0" spc="215"/>
              <a:t> </a:t>
            </a:r>
            <a:r>
              <a:rPr dirty="0"/>
              <a:t>below,</a:t>
            </a:r>
            <a:r>
              <a:rPr dirty="0" spc="229"/>
              <a:t> </a:t>
            </a:r>
            <a:r>
              <a:rPr dirty="0"/>
              <a:t>indicate</a:t>
            </a:r>
            <a:r>
              <a:rPr dirty="0" spc="215"/>
              <a:t> </a:t>
            </a:r>
            <a:r>
              <a:rPr dirty="0"/>
              <a:t>whether</a:t>
            </a:r>
            <a:r>
              <a:rPr dirty="0" spc="215"/>
              <a:t> </a:t>
            </a:r>
            <a:r>
              <a:rPr dirty="0" spc="50"/>
              <a:t>this</a:t>
            </a:r>
            <a:r>
              <a:rPr dirty="0" spc="215"/>
              <a:t> </a:t>
            </a:r>
            <a:r>
              <a:rPr dirty="0"/>
              <a:t>reaction</a:t>
            </a:r>
            <a:r>
              <a:rPr dirty="0" spc="215"/>
              <a:t> </a:t>
            </a:r>
            <a:r>
              <a:rPr dirty="0"/>
              <a:t>will</a:t>
            </a:r>
            <a:r>
              <a:rPr dirty="0" spc="220"/>
              <a:t> </a:t>
            </a:r>
            <a:r>
              <a:rPr dirty="0" spc="-10"/>
              <a:t>some- </a:t>
            </a:r>
            <a:r>
              <a:rPr dirty="0"/>
              <a:t>times</a:t>
            </a:r>
            <a:r>
              <a:rPr dirty="0" spc="65"/>
              <a:t> </a:t>
            </a:r>
            <a:r>
              <a:rPr dirty="0"/>
              <a:t>occur.</a:t>
            </a:r>
            <a:r>
              <a:rPr dirty="0" spc="470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 spc="55"/>
              <a:t>letters</a:t>
            </a:r>
            <a:r>
              <a:rPr dirty="0" spc="65"/>
              <a:t> </a:t>
            </a:r>
            <a:r>
              <a:rPr dirty="0"/>
              <a:t>signify</a:t>
            </a:r>
            <a:r>
              <a:rPr dirty="0" spc="65"/>
              <a:t> </a:t>
            </a:r>
            <a:r>
              <a:rPr dirty="0" spc="130"/>
              <a:t>a</a:t>
            </a:r>
            <a:r>
              <a:rPr dirty="0" spc="65"/>
              <a:t> </a:t>
            </a:r>
            <a:r>
              <a:rPr dirty="0"/>
              <a:t>neutron</a:t>
            </a:r>
            <a:r>
              <a:rPr dirty="0" spc="65"/>
              <a:t> </a:t>
            </a:r>
            <a:r>
              <a:rPr dirty="0" spc="75"/>
              <a:t>(</a:t>
            </a:r>
            <a:r>
              <a:rPr dirty="0" spc="75" b="0" i="1">
                <a:latin typeface="Bookman Old Style"/>
                <a:cs typeface="Bookman Old Style"/>
              </a:rPr>
              <a:t>n</a:t>
            </a:r>
            <a:r>
              <a:rPr dirty="0" spc="75"/>
              <a:t>),</a:t>
            </a:r>
            <a:r>
              <a:rPr dirty="0" spc="105"/>
              <a:t> </a:t>
            </a:r>
            <a:r>
              <a:rPr dirty="0"/>
              <a:t>proton</a:t>
            </a:r>
            <a:r>
              <a:rPr dirty="0" spc="65"/>
              <a:t> </a:t>
            </a:r>
            <a:r>
              <a:rPr dirty="0"/>
              <a:t>(</a:t>
            </a:r>
            <a:r>
              <a:rPr dirty="0" b="0" i="1">
                <a:latin typeface="Bookman Old Style"/>
                <a:cs typeface="Bookman Old Style"/>
              </a:rPr>
              <a:t>p</a:t>
            </a:r>
            <a:r>
              <a:rPr dirty="0"/>
              <a:t>),</a:t>
            </a:r>
            <a:r>
              <a:rPr dirty="0" spc="100"/>
              <a:t> </a:t>
            </a:r>
            <a:r>
              <a:rPr dirty="0" spc="-10"/>
              <a:t>electron </a:t>
            </a:r>
            <a:r>
              <a:rPr dirty="0"/>
              <a:t>(</a:t>
            </a:r>
            <a:r>
              <a:rPr dirty="0" b="0" i="1">
                <a:latin typeface="Bookman Old Style"/>
                <a:cs typeface="Bookman Old Style"/>
              </a:rPr>
              <a:t>e</a:t>
            </a:r>
            <a:r>
              <a:rPr dirty="0"/>
              <a:t>),</a:t>
            </a:r>
            <a:r>
              <a:rPr dirty="0" spc="100"/>
              <a:t> </a:t>
            </a:r>
            <a:r>
              <a:rPr dirty="0"/>
              <a:t>neutrino</a:t>
            </a:r>
            <a:r>
              <a:rPr dirty="0" spc="85"/>
              <a:t> </a:t>
            </a:r>
            <a:r>
              <a:rPr dirty="0" spc="100"/>
              <a:t>(</a:t>
            </a:r>
            <a:r>
              <a:rPr dirty="0" spc="100" b="0" i="1">
                <a:latin typeface="Bookman Old Style"/>
                <a:cs typeface="Bookman Old Style"/>
              </a:rPr>
              <a:t>ν</a:t>
            </a:r>
            <a:r>
              <a:rPr dirty="0" spc="100"/>
              <a:t>),</a:t>
            </a:r>
            <a:r>
              <a:rPr dirty="0" spc="114"/>
              <a:t> </a:t>
            </a:r>
            <a:r>
              <a:rPr dirty="0"/>
              <a:t>pion</a:t>
            </a:r>
            <a:r>
              <a:rPr dirty="0" spc="90"/>
              <a:t> </a:t>
            </a:r>
            <a:r>
              <a:rPr dirty="0" spc="85"/>
              <a:t>(</a:t>
            </a:r>
            <a:r>
              <a:rPr dirty="0" spc="85" b="0" i="1">
                <a:latin typeface="Bookman Old Style"/>
                <a:cs typeface="Bookman Old Style"/>
              </a:rPr>
              <a:t>π</a:t>
            </a:r>
            <a:r>
              <a:rPr dirty="0" baseline="24390" sz="3075" spc="127"/>
              <a:t>0</a:t>
            </a:r>
            <a:r>
              <a:rPr dirty="0" sz="2450" spc="85"/>
              <a:t>),</a:t>
            </a:r>
            <a:r>
              <a:rPr dirty="0" sz="2450" spc="110"/>
              <a:t> </a:t>
            </a:r>
            <a:r>
              <a:rPr dirty="0" sz="2450"/>
              <a:t>or</a:t>
            </a:r>
            <a:r>
              <a:rPr dirty="0" sz="2450" spc="85"/>
              <a:t> </a:t>
            </a:r>
            <a:r>
              <a:rPr dirty="0" sz="2450"/>
              <a:t>neutrino</a:t>
            </a:r>
            <a:r>
              <a:rPr dirty="0" sz="2450" spc="80"/>
              <a:t> </a:t>
            </a:r>
            <a:r>
              <a:rPr dirty="0" sz="2450" spc="110"/>
              <a:t>(</a:t>
            </a:r>
            <a:r>
              <a:rPr dirty="0" sz="2450" spc="110" b="0" i="1">
                <a:latin typeface="Bookman Old Style"/>
                <a:cs typeface="Bookman Old Style"/>
              </a:rPr>
              <a:t>µ</a:t>
            </a:r>
            <a:r>
              <a:rPr dirty="0" sz="2450" spc="110"/>
              <a:t>),</a:t>
            </a:r>
            <a:r>
              <a:rPr dirty="0" sz="2450" spc="114"/>
              <a:t> </a:t>
            </a:r>
            <a:r>
              <a:rPr dirty="0" sz="2450"/>
              <a:t>or</a:t>
            </a:r>
            <a:r>
              <a:rPr dirty="0" sz="2450" spc="80"/>
              <a:t> </a:t>
            </a:r>
            <a:r>
              <a:rPr dirty="0" sz="2450" spc="50"/>
              <a:t>their</a:t>
            </a:r>
            <a:r>
              <a:rPr dirty="0" sz="2450" spc="85"/>
              <a:t> </a:t>
            </a:r>
            <a:r>
              <a:rPr dirty="0" sz="2450" spc="40"/>
              <a:t>antiparticles.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2807436" y="2697860"/>
            <a:ext cx="172720" cy="0"/>
          </a:xfrm>
          <a:custGeom>
            <a:avLst/>
            <a:gdLst/>
            <a:ahLst/>
            <a:cxnLst/>
            <a:rect l="l" t="t" r="r" b="b"/>
            <a:pathLst>
              <a:path w="172719" h="0">
                <a:moveTo>
                  <a:pt x="0" y="0"/>
                </a:moveTo>
                <a:lnTo>
                  <a:pt x="172148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879151" y="3203955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 h="0">
                <a:moveTo>
                  <a:pt x="0" y="0"/>
                </a:moveTo>
                <a:lnTo>
                  <a:pt x="172148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4103674" y="5228361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 h="0">
                <a:moveTo>
                  <a:pt x="0" y="0"/>
                </a:moveTo>
                <a:lnTo>
                  <a:pt x="172148" y="0"/>
                </a:lnTo>
              </a:path>
            </a:pathLst>
          </a:custGeom>
          <a:ln w="12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780491" y="2421628"/>
            <a:ext cx="3500754" cy="30626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21945" indent="-296545">
              <a:lnSpc>
                <a:spcPct val="100000"/>
              </a:lnSpc>
              <a:spcBef>
                <a:spcPts val="1140"/>
              </a:spcBef>
              <a:buFont typeface="Garamond"/>
              <a:buAutoNum type="arabicPeriod"/>
              <a:tabLst>
                <a:tab pos="321945" algn="l"/>
              </a:tabLst>
            </a:pPr>
            <a:r>
              <a:rPr dirty="0" sz="2450" b="0" i="1">
                <a:latin typeface="Bookman Old Style"/>
                <a:cs typeface="Bookman Old Style"/>
              </a:rPr>
              <a:t>n</a:t>
            </a:r>
            <a:r>
              <a:rPr dirty="0" sz="2450" spc="-85" b="0" i="1">
                <a:latin typeface="Bookman Old Style"/>
                <a:cs typeface="Bookman Old Style"/>
              </a:rPr>
              <a:t> </a:t>
            </a:r>
            <a:r>
              <a:rPr dirty="0" sz="2450" i="1">
                <a:latin typeface="Arial"/>
                <a:cs typeface="Arial"/>
              </a:rPr>
              <a:t>→</a:t>
            </a:r>
            <a:r>
              <a:rPr dirty="0" sz="2450" spc="-5" i="1">
                <a:latin typeface="Arial"/>
                <a:cs typeface="Arial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75">
                <a:latin typeface="Garamond"/>
                <a:cs typeface="Garamond"/>
              </a:rPr>
              <a:t> </a:t>
            </a:r>
            <a:r>
              <a:rPr dirty="0" sz="2450" spc="-220" b="0" i="1">
                <a:latin typeface="Bookman Old Style"/>
                <a:cs typeface="Bookman Old Style"/>
              </a:rPr>
              <a:t>e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70">
                <a:latin typeface="Garamond"/>
                <a:cs typeface="Garamond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ν</a:t>
            </a:r>
            <a:endParaRPr sz="2450">
              <a:latin typeface="Bookman Old Style"/>
              <a:cs typeface="Bookman Old Style"/>
            </a:endParaRPr>
          </a:p>
          <a:p>
            <a:pPr marL="321945" indent="-296545">
              <a:lnSpc>
                <a:spcPct val="100000"/>
              </a:lnSpc>
              <a:spcBef>
                <a:spcPts val="1045"/>
              </a:spcBef>
              <a:buFont typeface="Garamond"/>
              <a:buAutoNum type="arabicPeriod"/>
              <a:tabLst>
                <a:tab pos="321945" algn="l"/>
              </a:tabLst>
            </a:pPr>
            <a:r>
              <a:rPr dirty="0" sz="2450" spc="-100" b="0" i="1">
                <a:latin typeface="Bookman Old Style"/>
                <a:cs typeface="Bookman Old Style"/>
              </a:rPr>
              <a:t>n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40" b="0" i="1">
                <a:latin typeface="Bookman Old Style"/>
                <a:cs typeface="Bookman Old Style"/>
              </a:rPr>
              <a:t> </a:t>
            </a:r>
            <a:r>
              <a:rPr dirty="0" sz="2450" i="1">
                <a:latin typeface="Arial"/>
                <a:cs typeface="Arial"/>
              </a:rPr>
              <a:t>→</a:t>
            </a:r>
            <a:r>
              <a:rPr dirty="0" sz="2450" spc="15" i="1">
                <a:latin typeface="Arial"/>
                <a:cs typeface="Arial"/>
              </a:rPr>
              <a:t> </a:t>
            </a:r>
            <a:r>
              <a:rPr dirty="0" sz="2450" spc="-100" b="0" i="1">
                <a:latin typeface="Bookman Old Style"/>
                <a:cs typeface="Bookman Old Style"/>
              </a:rPr>
              <a:t>n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18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220" b="0" i="1">
                <a:latin typeface="Bookman Old Style"/>
                <a:cs typeface="Bookman Old Style"/>
              </a:rPr>
              <a:t>e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ν</a:t>
            </a:r>
            <a:endParaRPr sz="2450">
              <a:latin typeface="Bookman Old Style"/>
              <a:cs typeface="Bookman Old Style"/>
            </a:endParaRPr>
          </a:p>
          <a:p>
            <a:pPr marL="321945" indent="-296545">
              <a:lnSpc>
                <a:spcPct val="100000"/>
              </a:lnSpc>
              <a:spcBef>
                <a:spcPts val="1045"/>
              </a:spcBef>
              <a:buFont typeface="Garamond"/>
              <a:buAutoNum type="arabicPeriod"/>
              <a:tabLst>
                <a:tab pos="321945" algn="l"/>
              </a:tabLst>
            </a:pPr>
            <a:r>
              <a:rPr dirty="0" sz="2450" spc="-100" b="0" i="1">
                <a:latin typeface="Bookman Old Style"/>
                <a:cs typeface="Bookman Old Style"/>
              </a:rPr>
              <a:t>n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n</a:t>
            </a:r>
            <a:r>
              <a:rPr dirty="0" sz="2450" spc="-55" b="0" i="1">
                <a:latin typeface="Bookman Old Style"/>
                <a:cs typeface="Bookman Old Style"/>
              </a:rPr>
              <a:t> </a:t>
            </a:r>
            <a:r>
              <a:rPr dirty="0" sz="2450" i="1">
                <a:latin typeface="Arial"/>
                <a:cs typeface="Arial"/>
              </a:rPr>
              <a:t>→</a:t>
            </a:r>
            <a:r>
              <a:rPr dirty="0" sz="2450" spc="5" i="1">
                <a:latin typeface="Arial"/>
                <a:cs typeface="Arial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19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spc="-220" b="0" i="1">
                <a:latin typeface="Bookman Old Style"/>
                <a:cs typeface="Bookman Old Style"/>
              </a:rPr>
              <a:t>e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70">
                <a:latin typeface="Garamond"/>
                <a:cs typeface="Garamond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ν</a:t>
            </a:r>
            <a:endParaRPr sz="2450">
              <a:latin typeface="Bookman Old Style"/>
              <a:cs typeface="Bookman Old Style"/>
            </a:endParaRPr>
          </a:p>
          <a:p>
            <a:pPr marL="321945" indent="-296545">
              <a:lnSpc>
                <a:spcPct val="100000"/>
              </a:lnSpc>
              <a:spcBef>
                <a:spcPts val="1045"/>
              </a:spcBef>
              <a:buFont typeface="Garamond"/>
              <a:buAutoNum type="arabicPeriod"/>
              <a:tabLst>
                <a:tab pos="321945" algn="l"/>
              </a:tabLst>
            </a:pPr>
            <a:r>
              <a:rPr dirty="0" sz="2450" spc="-100" b="0" i="1">
                <a:latin typeface="Bookman Old Style"/>
                <a:cs typeface="Bookman Old Style"/>
              </a:rPr>
              <a:t>n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i="1">
                <a:latin typeface="Arial"/>
                <a:cs typeface="Arial"/>
              </a:rPr>
              <a:t>→</a:t>
            </a:r>
            <a:r>
              <a:rPr dirty="0" sz="2450" spc="5" i="1">
                <a:latin typeface="Arial"/>
                <a:cs typeface="Arial"/>
              </a:rPr>
              <a:t> </a:t>
            </a:r>
            <a:r>
              <a:rPr dirty="0" sz="2450" spc="-100" b="0" i="1">
                <a:latin typeface="Bookman Old Style"/>
                <a:cs typeface="Bookman Old Style"/>
              </a:rPr>
              <a:t>n</a:t>
            </a:r>
            <a:r>
              <a:rPr dirty="0" sz="2450" spc="-19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e</a:t>
            </a:r>
            <a:r>
              <a:rPr dirty="0" baseline="24390" sz="3075">
                <a:latin typeface="Garamond"/>
                <a:cs typeface="Garamond"/>
              </a:rPr>
              <a:t>+</a:t>
            </a:r>
            <a:r>
              <a:rPr dirty="0" baseline="24390" sz="3075" spc="112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ν</a:t>
            </a:r>
            <a:endParaRPr sz="2450">
              <a:latin typeface="Bookman Old Style"/>
              <a:cs typeface="Bookman Old Style"/>
            </a:endParaRPr>
          </a:p>
          <a:p>
            <a:pPr marL="321945" indent="-296545">
              <a:lnSpc>
                <a:spcPct val="100000"/>
              </a:lnSpc>
              <a:spcBef>
                <a:spcPts val="1045"/>
              </a:spcBef>
              <a:buFont typeface="Garamond"/>
              <a:buAutoNum type="arabicPeriod"/>
              <a:tabLst>
                <a:tab pos="321945" algn="l"/>
              </a:tabLst>
            </a:pPr>
            <a:r>
              <a:rPr dirty="0" sz="2450" spc="-100" b="0" i="1">
                <a:latin typeface="Bookman Old Style"/>
                <a:cs typeface="Bookman Old Style"/>
              </a:rPr>
              <a:t>n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90">
                <a:latin typeface="Garamond"/>
                <a:cs typeface="Garamond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i="1">
                <a:latin typeface="Arial"/>
                <a:cs typeface="Arial"/>
              </a:rPr>
              <a:t>→</a:t>
            </a:r>
            <a:r>
              <a:rPr dirty="0" sz="2450" spc="5" i="1">
                <a:latin typeface="Arial"/>
                <a:cs typeface="Arial"/>
              </a:rPr>
              <a:t> </a:t>
            </a:r>
            <a:r>
              <a:rPr dirty="0" sz="2450" spc="-100" b="0" i="1">
                <a:latin typeface="Bookman Old Style"/>
                <a:cs typeface="Bookman Old Style"/>
              </a:rPr>
              <a:t>n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spc="-100" b="0" i="1">
                <a:latin typeface="Bookman Old Style"/>
                <a:cs typeface="Bookman Old Style"/>
              </a:rPr>
              <a:t>n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e</a:t>
            </a:r>
            <a:r>
              <a:rPr dirty="0" baseline="24390" sz="3075">
                <a:latin typeface="Garamond"/>
                <a:cs typeface="Garamond"/>
              </a:rPr>
              <a:t>+</a:t>
            </a:r>
            <a:r>
              <a:rPr dirty="0" baseline="24390" sz="3075" spc="112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ν</a:t>
            </a:r>
            <a:endParaRPr sz="2450">
              <a:latin typeface="Bookman Old Style"/>
              <a:cs typeface="Bookman Old Style"/>
            </a:endParaRPr>
          </a:p>
          <a:p>
            <a:pPr marL="321945" indent="-296545">
              <a:lnSpc>
                <a:spcPct val="100000"/>
              </a:lnSpc>
              <a:spcBef>
                <a:spcPts val="1045"/>
              </a:spcBef>
              <a:buFont typeface="Garamond"/>
              <a:buAutoNum type="arabicPeriod"/>
              <a:tabLst>
                <a:tab pos="321945" algn="l"/>
              </a:tabLst>
            </a:pPr>
            <a:r>
              <a:rPr dirty="0" sz="2450" spc="-100" b="0" i="1">
                <a:latin typeface="Bookman Old Style"/>
                <a:cs typeface="Bookman Old Style"/>
              </a:rPr>
              <a:t>n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90">
                <a:latin typeface="Garamond"/>
                <a:cs typeface="Garamond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i="1">
                <a:latin typeface="Arial"/>
                <a:cs typeface="Arial"/>
              </a:rPr>
              <a:t>→</a:t>
            </a:r>
            <a:r>
              <a:rPr dirty="0" sz="2450" spc="5" i="1">
                <a:latin typeface="Arial"/>
                <a:cs typeface="Arial"/>
              </a:rPr>
              <a:t> </a:t>
            </a:r>
            <a:r>
              <a:rPr dirty="0" sz="2450" spc="-100" b="0" i="1">
                <a:latin typeface="Bookman Old Style"/>
                <a:cs typeface="Bookman Old Style"/>
              </a:rPr>
              <a:t>n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spc="-100" b="0" i="1">
                <a:latin typeface="Bookman Old Style"/>
                <a:cs typeface="Bookman Old Style"/>
              </a:rPr>
              <a:t>n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e</a:t>
            </a:r>
            <a:r>
              <a:rPr dirty="0" baseline="24390" sz="3075">
                <a:latin typeface="Garamond"/>
                <a:cs typeface="Garamond"/>
              </a:rPr>
              <a:t>+</a:t>
            </a:r>
            <a:r>
              <a:rPr dirty="0" baseline="24390" sz="3075" spc="112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+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ν</a:t>
            </a:r>
            <a:endParaRPr sz="245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104770" y="2023491"/>
            <a:ext cx="99695" cy="0"/>
          </a:xfrm>
          <a:custGeom>
            <a:avLst/>
            <a:gdLst/>
            <a:ahLst/>
            <a:cxnLst/>
            <a:rect l="l" t="t" r="r" b="b"/>
            <a:pathLst>
              <a:path w="99694" h="0">
                <a:moveTo>
                  <a:pt x="0" y="0"/>
                </a:moveTo>
                <a:lnTo>
                  <a:pt x="99644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2740266" y="2858566"/>
            <a:ext cx="99695" cy="0"/>
          </a:xfrm>
          <a:custGeom>
            <a:avLst/>
            <a:gdLst/>
            <a:ahLst/>
            <a:cxnLst/>
            <a:rect l="l" t="t" r="r" b="b"/>
            <a:pathLst>
              <a:path w="99694" h="0">
                <a:moveTo>
                  <a:pt x="0" y="0"/>
                </a:moveTo>
                <a:lnTo>
                  <a:pt x="99644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2861957" y="6198844"/>
            <a:ext cx="99695" cy="0"/>
          </a:xfrm>
          <a:custGeom>
            <a:avLst/>
            <a:gdLst/>
            <a:ahLst/>
            <a:cxnLst/>
            <a:rect l="l" t="t" r="r" b="b"/>
            <a:pathLst>
              <a:path w="99694" h="0">
                <a:moveTo>
                  <a:pt x="0" y="0"/>
                </a:moveTo>
                <a:lnTo>
                  <a:pt x="99644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3674160" y="6616369"/>
            <a:ext cx="99695" cy="0"/>
          </a:xfrm>
          <a:custGeom>
            <a:avLst/>
            <a:gdLst/>
            <a:ahLst/>
            <a:cxnLst/>
            <a:rect l="l" t="t" r="r" b="b"/>
            <a:pathLst>
              <a:path w="99695" h="0">
                <a:moveTo>
                  <a:pt x="0" y="0"/>
                </a:moveTo>
                <a:lnTo>
                  <a:pt x="99644" y="0"/>
                </a:lnTo>
              </a:path>
            </a:pathLst>
          </a:custGeom>
          <a:ln w="72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55319" y="878291"/>
            <a:ext cx="8382000" cy="58915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  <a:tabLst>
                <a:tab pos="47605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13.4.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SYMMETRIES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CONSERVATION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LAWS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76200" marR="68580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reaction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below,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indicate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whether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reaction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sometimes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occur.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letters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signify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neutron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),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proton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p</a:t>
            </a:r>
            <a:r>
              <a:rPr dirty="0" sz="1400">
                <a:latin typeface="Times New Roman"/>
                <a:cs typeface="Times New Roman"/>
              </a:rPr>
              <a:t>),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electron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),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neutrino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(</a:t>
            </a:r>
            <a:r>
              <a:rPr dirty="0" sz="1400" spc="55" b="0" i="1">
                <a:latin typeface="Bookman Old Style"/>
                <a:cs typeface="Bookman Old Style"/>
              </a:rPr>
              <a:t>ν</a:t>
            </a:r>
            <a:r>
              <a:rPr dirty="0" sz="1400" spc="55">
                <a:latin typeface="Times New Roman"/>
                <a:cs typeface="Times New Roman"/>
              </a:rPr>
              <a:t>),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pion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π</a:t>
            </a:r>
            <a:r>
              <a:rPr dirty="0" baseline="27777" sz="1500">
                <a:latin typeface="Tahoma"/>
                <a:cs typeface="Tahoma"/>
              </a:rPr>
              <a:t>0</a:t>
            </a:r>
            <a:r>
              <a:rPr dirty="0" sz="1400">
                <a:latin typeface="Times New Roman"/>
                <a:cs typeface="Times New Roman"/>
              </a:rPr>
              <a:t>),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neutrino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(</a:t>
            </a:r>
            <a:r>
              <a:rPr dirty="0" sz="1400" spc="50" b="0" i="1">
                <a:latin typeface="Bookman Old Style"/>
                <a:cs typeface="Bookman Old Style"/>
              </a:rPr>
              <a:t>µ</a:t>
            </a:r>
            <a:r>
              <a:rPr dirty="0" sz="1400" spc="50">
                <a:latin typeface="Times New Roman"/>
                <a:cs typeface="Times New Roman"/>
              </a:rPr>
              <a:t>),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their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antiparticles.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447040" indent="-212725">
              <a:lnSpc>
                <a:spcPct val="100000"/>
              </a:lnSpc>
              <a:buFont typeface="Times New Roman"/>
              <a:buAutoNum type="arabicPeriod"/>
              <a:tabLst>
                <a:tab pos="447040" algn="l"/>
              </a:tabLst>
            </a:pPr>
            <a:r>
              <a:rPr dirty="0" sz="1400" b="0" i="1">
                <a:latin typeface="Bookman Old Style"/>
                <a:cs typeface="Bookman Old Style"/>
              </a:rPr>
              <a:t>n</a:t>
            </a:r>
            <a:r>
              <a:rPr dirty="0" sz="1400" spc="-25" b="0" i="1">
                <a:latin typeface="Bookman Old Style"/>
                <a:cs typeface="Bookman Old Style"/>
              </a:rPr>
              <a:t> </a:t>
            </a:r>
            <a:r>
              <a:rPr dirty="0" sz="1400" i="1">
                <a:latin typeface="Arial"/>
                <a:cs typeface="Arial"/>
              </a:rPr>
              <a:t>→</a:t>
            </a:r>
            <a:r>
              <a:rPr dirty="0" sz="1400" spc="15" i="1">
                <a:latin typeface="Arial"/>
                <a:cs typeface="Arial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10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105" b="0" i="1">
                <a:latin typeface="Bookman Old Style"/>
                <a:cs typeface="Bookman Old Style"/>
              </a:rPr>
              <a:t>e</a:t>
            </a:r>
            <a:r>
              <a:rPr dirty="0" sz="1400" spc="-100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0" b="0" i="1">
                <a:latin typeface="Bookman Old Style"/>
                <a:cs typeface="Bookman Old Style"/>
              </a:rPr>
              <a:t>ν</a:t>
            </a:r>
            <a:endParaRPr sz="1400">
              <a:latin typeface="Bookman Old Style"/>
              <a:cs typeface="Bookman Old Style"/>
            </a:endParaRPr>
          </a:p>
          <a:p>
            <a:pPr marL="436245">
              <a:lnSpc>
                <a:spcPct val="100000"/>
              </a:lnSpc>
              <a:spcBef>
                <a:spcPts val="1605"/>
              </a:spcBef>
              <a:tabLst>
                <a:tab pos="13989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Yes;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form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beta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decay.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447040" indent="-212725">
              <a:lnSpc>
                <a:spcPct val="100000"/>
              </a:lnSpc>
              <a:buFont typeface="Times New Roman"/>
              <a:buAutoNum type="arabicPeriod" startAt="2"/>
              <a:tabLst>
                <a:tab pos="447040" algn="l"/>
              </a:tabLst>
            </a:pPr>
            <a:r>
              <a:rPr dirty="0" sz="1400" spc="-30" b="0" i="1">
                <a:latin typeface="Bookman Old Style"/>
                <a:cs typeface="Bookman Old Style"/>
              </a:rPr>
              <a:t>n</a:t>
            </a:r>
            <a:r>
              <a:rPr dirty="0" sz="1400" spc="-100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15" b="0" i="1">
                <a:latin typeface="Bookman Old Style"/>
                <a:cs typeface="Bookman Old Style"/>
              </a:rPr>
              <a:t> </a:t>
            </a:r>
            <a:r>
              <a:rPr dirty="0" sz="1400" i="1">
                <a:latin typeface="Arial"/>
                <a:cs typeface="Arial"/>
              </a:rPr>
              <a:t>→</a:t>
            </a:r>
            <a:r>
              <a:rPr dirty="0" sz="1400" spc="15" i="1">
                <a:latin typeface="Arial"/>
                <a:cs typeface="Arial"/>
              </a:rPr>
              <a:t> </a:t>
            </a:r>
            <a:r>
              <a:rPr dirty="0" sz="1400" spc="-30" b="0" i="1">
                <a:latin typeface="Bookman Old Style"/>
                <a:cs typeface="Bookman Old Style"/>
              </a:rPr>
              <a:t>n</a:t>
            </a:r>
            <a:r>
              <a:rPr dirty="0" sz="1400" spc="-100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100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105" b="0" i="1">
                <a:latin typeface="Bookman Old Style"/>
                <a:cs typeface="Bookman Old Style"/>
              </a:rPr>
              <a:t>e</a:t>
            </a:r>
            <a:r>
              <a:rPr dirty="0" sz="1400" spc="-9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0" b="0" i="1">
                <a:latin typeface="Bookman Old Style"/>
                <a:cs typeface="Bookman Old Style"/>
              </a:rPr>
              <a:t>ν</a:t>
            </a:r>
            <a:endParaRPr sz="1400">
              <a:latin typeface="Bookman Old Style"/>
              <a:cs typeface="Bookman Old Style"/>
            </a:endParaRPr>
          </a:p>
          <a:p>
            <a:pPr marL="436245">
              <a:lnSpc>
                <a:spcPct val="100000"/>
              </a:lnSpc>
              <a:spcBef>
                <a:spcPts val="1605"/>
              </a:spcBef>
              <a:tabLst>
                <a:tab pos="13989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No;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conserve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charge.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447040" indent="-212725">
              <a:lnSpc>
                <a:spcPct val="100000"/>
              </a:lnSpc>
              <a:buFont typeface="Times New Roman"/>
              <a:buAutoNum type="arabicPeriod" startAt="3"/>
              <a:tabLst>
                <a:tab pos="447040" algn="l"/>
              </a:tabLst>
            </a:pPr>
            <a:r>
              <a:rPr dirty="0" sz="1400" spc="-30" b="0" i="1">
                <a:latin typeface="Bookman Old Style"/>
                <a:cs typeface="Bookman Old Style"/>
              </a:rPr>
              <a:t>n</a:t>
            </a:r>
            <a:r>
              <a:rPr dirty="0" sz="1400" spc="-10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n</a:t>
            </a:r>
            <a:r>
              <a:rPr dirty="0" sz="1400" spc="-25" b="0" i="1">
                <a:latin typeface="Bookman Old Style"/>
                <a:cs typeface="Bookman Old Style"/>
              </a:rPr>
              <a:t> </a:t>
            </a:r>
            <a:r>
              <a:rPr dirty="0" sz="1400" i="1">
                <a:latin typeface="Arial"/>
                <a:cs typeface="Arial"/>
              </a:rPr>
              <a:t>→</a:t>
            </a:r>
            <a:r>
              <a:rPr dirty="0" sz="1400" spc="15" i="1">
                <a:latin typeface="Arial"/>
                <a:cs typeface="Arial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100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5" b="0" i="1">
                <a:latin typeface="Bookman Old Style"/>
                <a:cs typeface="Bookman Old Style"/>
              </a:rPr>
              <a:t>e</a:t>
            </a:r>
            <a:r>
              <a:rPr dirty="0" sz="1400" spc="-9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0" b="0" i="1">
                <a:latin typeface="Bookman Old Style"/>
                <a:cs typeface="Bookman Old Style"/>
              </a:rPr>
              <a:t>ν</a:t>
            </a:r>
            <a:endParaRPr sz="1400">
              <a:latin typeface="Bookman Old Style"/>
              <a:cs typeface="Bookman Old Style"/>
            </a:endParaRPr>
          </a:p>
          <a:p>
            <a:pPr marL="436245">
              <a:lnSpc>
                <a:spcPct val="100000"/>
              </a:lnSpc>
              <a:spcBef>
                <a:spcPts val="1605"/>
              </a:spcBef>
              <a:tabLst>
                <a:tab pos="13989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No;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conserve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baryon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lepton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number.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447040" indent="-212725">
              <a:lnSpc>
                <a:spcPct val="100000"/>
              </a:lnSpc>
              <a:buFont typeface="Times New Roman"/>
              <a:buAutoNum type="arabicPeriod" startAt="4"/>
              <a:tabLst>
                <a:tab pos="447040" algn="l"/>
              </a:tabLst>
            </a:pPr>
            <a:r>
              <a:rPr dirty="0" sz="1400" spc="-30" b="0" i="1">
                <a:latin typeface="Bookman Old Style"/>
                <a:cs typeface="Bookman Old Style"/>
              </a:rPr>
              <a:t>n</a:t>
            </a:r>
            <a:r>
              <a:rPr dirty="0" sz="1400" spc="-10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25" b="0" i="1">
                <a:latin typeface="Bookman Old Style"/>
                <a:cs typeface="Bookman Old Style"/>
              </a:rPr>
              <a:t> </a:t>
            </a:r>
            <a:r>
              <a:rPr dirty="0" sz="1400" i="1">
                <a:latin typeface="Arial"/>
                <a:cs typeface="Arial"/>
              </a:rPr>
              <a:t>→</a:t>
            </a:r>
            <a:r>
              <a:rPr dirty="0" sz="1400" spc="10" i="1">
                <a:latin typeface="Arial"/>
                <a:cs typeface="Arial"/>
              </a:rPr>
              <a:t> </a:t>
            </a:r>
            <a:r>
              <a:rPr dirty="0" sz="1400" spc="-30" b="0" i="1">
                <a:latin typeface="Bookman Old Style"/>
                <a:cs typeface="Bookman Old Style"/>
              </a:rPr>
              <a:t>n</a:t>
            </a:r>
            <a:r>
              <a:rPr dirty="0" sz="1400" spc="-10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e</a:t>
            </a:r>
            <a:r>
              <a:rPr dirty="0" baseline="27777" sz="1500">
                <a:latin typeface="Tahoma"/>
                <a:cs typeface="Tahoma"/>
              </a:rPr>
              <a:t>+</a:t>
            </a:r>
            <a:r>
              <a:rPr dirty="0" baseline="27777" sz="1500" spc="75">
                <a:latin typeface="Tahoma"/>
                <a:cs typeface="Tahom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0" b="0" i="1">
                <a:latin typeface="Bookman Old Style"/>
                <a:cs typeface="Bookman Old Style"/>
              </a:rPr>
              <a:t>ν</a:t>
            </a:r>
            <a:endParaRPr sz="1400">
              <a:latin typeface="Bookman Old Style"/>
              <a:cs typeface="Bookman Old Style"/>
            </a:endParaRPr>
          </a:p>
          <a:p>
            <a:pPr marL="436245">
              <a:lnSpc>
                <a:spcPct val="100000"/>
              </a:lnSpc>
              <a:spcBef>
                <a:spcPts val="1610"/>
              </a:spcBef>
              <a:tabLst>
                <a:tab pos="13989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No;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does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conserve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baryon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number.</a:t>
            </a:r>
            <a:endParaRPr sz="1400">
              <a:latin typeface="Times New Roman"/>
              <a:cs typeface="Times New Roman"/>
            </a:endParaRPr>
          </a:p>
          <a:p>
            <a:pPr marL="447040" indent="-212725">
              <a:lnSpc>
                <a:spcPct val="100000"/>
              </a:lnSpc>
              <a:spcBef>
                <a:spcPts val="1605"/>
              </a:spcBef>
              <a:buFont typeface="Times New Roman"/>
              <a:buAutoNum type="arabicPeriod" startAt="5"/>
              <a:tabLst>
                <a:tab pos="447040" algn="l"/>
              </a:tabLst>
            </a:pPr>
            <a:r>
              <a:rPr dirty="0" sz="1400" spc="-30" b="0" i="1">
                <a:latin typeface="Bookman Old Style"/>
                <a:cs typeface="Bookman Old Style"/>
              </a:rPr>
              <a:t>n</a:t>
            </a:r>
            <a:r>
              <a:rPr dirty="0" sz="1400" spc="-10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25" b="0" i="1">
                <a:latin typeface="Bookman Old Style"/>
                <a:cs typeface="Bookman Old Style"/>
              </a:rPr>
              <a:t> </a:t>
            </a:r>
            <a:r>
              <a:rPr dirty="0" sz="1400" i="1">
                <a:latin typeface="Arial"/>
                <a:cs typeface="Arial"/>
              </a:rPr>
              <a:t>→</a:t>
            </a:r>
            <a:r>
              <a:rPr dirty="0" sz="1400" spc="10" i="1">
                <a:latin typeface="Arial"/>
                <a:cs typeface="Arial"/>
              </a:rPr>
              <a:t> </a:t>
            </a:r>
            <a:r>
              <a:rPr dirty="0" sz="1400" spc="-30" b="0" i="1">
                <a:latin typeface="Bookman Old Style"/>
                <a:cs typeface="Bookman Old Style"/>
              </a:rPr>
              <a:t>n</a:t>
            </a:r>
            <a:r>
              <a:rPr dirty="0" sz="1400" spc="-10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30" b="0" i="1">
                <a:latin typeface="Bookman Old Style"/>
                <a:cs typeface="Bookman Old Style"/>
              </a:rPr>
              <a:t>n</a:t>
            </a:r>
            <a:r>
              <a:rPr dirty="0" sz="1400" spc="-10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e</a:t>
            </a:r>
            <a:r>
              <a:rPr dirty="0" baseline="27777" sz="1500">
                <a:latin typeface="Tahoma"/>
                <a:cs typeface="Tahoma"/>
              </a:rPr>
              <a:t>+</a:t>
            </a:r>
            <a:r>
              <a:rPr dirty="0" baseline="27777" sz="1500" spc="82">
                <a:latin typeface="Tahoma"/>
                <a:cs typeface="Tahom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0" b="0" i="1">
                <a:latin typeface="Bookman Old Style"/>
                <a:cs typeface="Bookman Old Style"/>
              </a:rPr>
              <a:t>ν</a:t>
            </a:r>
            <a:endParaRPr sz="1400">
              <a:latin typeface="Bookman Old Style"/>
              <a:cs typeface="Bookman Old Style"/>
            </a:endParaRPr>
          </a:p>
          <a:p>
            <a:pPr marL="436245">
              <a:lnSpc>
                <a:spcPct val="100000"/>
              </a:lnSpc>
              <a:spcBef>
                <a:spcPts val="1610"/>
              </a:spcBef>
              <a:tabLst>
                <a:tab pos="13989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-25">
                <a:latin typeface="Times New Roman"/>
                <a:cs typeface="Times New Roman"/>
              </a:rPr>
              <a:t>Yes</a:t>
            </a:r>
            <a:endParaRPr sz="1400">
              <a:latin typeface="Times New Roman"/>
              <a:cs typeface="Times New Roman"/>
            </a:endParaRPr>
          </a:p>
          <a:p>
            <a:pPr marL="447040" indent="-212725">
              <a:lnSpc>
                <a:spcPct val="100000"/>
              </a:lnSpc>
              <a:spcBef>
                <a:spcPts val="1605"/>
              </a:spcBef>
              <a:buFont typeface="Times New Roman"/>
              <a:buAutoNum type="arabicPeriod" startAt="6"/>
              <a:tabLst>
                <a:tab pos="447040" algn="l"/>
              </a:tabLst>
            </a:pPr>
            <a:r>
              <a:rPr dirty="0" sz="1400" spc="-30" b="0" i="1">
                <a:latin typeface="Bookman Old Style"/>
                <a:cs typeface="Bookman Old Style"/>
              </a:rPr>
              <a:t>n</a:t>
            </a:r>
            <a:r>
              <a:rPr dirty="0" sz="1400" spc="-10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25" b="0" i="1">
                <a:latin typeface="Bookman Old Style"/>
                <a:cs typeface="Bookman Old Style"/>
              </a:rPr>
              <a:t> </a:t>
            </a:r>
            <a:r>
              <a:rPr dirty="0" sz="1400" i="1">
                <a:latin typeface="Arial"/>
                <a:cs typeface="Arial"/>
              </a:rPr>
              <a:t>→</a:t>
            </a:r>
            <a:r>
              <a:rPr dirty="0" sz="1400" spc="10" i="1">
                <a:latin typeface="Arial"/>
                <a:cs typeface="Arial"/>
              </a:rPr>
              <a:t> </a:t>
            </a:r>
            <a:r>
              <a:rPr dirty="0" sz="1400" spc="-30" b="0" i="1">
                <a:latin typeface="Bookman Old Style"/>
                <a:cs typeface="Bookman Old Style"/>
              </a:rPr>
              <a:t>n</a:t>
            </a:r>
            <a:r>
              <a:rPr dirty="0" sz="1400" spc="-10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30" b="0" i="1">
                <a:latin typeface="Bookman Old Style"/>
                <a:cs typeface="Bookman Old Style"/>
              </a:rPr>
              <a:t>n</a:t>
            </a:r>
            <a:r>
              <a:rPr dirty="0" sz="1400" spc="-105" b="0" i="1">
                <a:latin typeface="Bookman Old Style"/>
                <a:cs typeface="Bookman Old Style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e</a:t>
            </a:r>
            <a:r>
              <a:rPr dirty="0" baseline="27777" sz="1500">
                <a:latin typeface="Tahoma"/>
                <a:cs typeface="Tahoma"/>
              </a:rPr>
              <a:t>+</a:t>
            </a:r>
            <a:r>
              <a:rPr dirty="0" baseline="27777" sz="1500" spc="82">
                <a:latin typeface="Tahoma"/>
                <a:cs typeface="Tahoma"/>
              </a:rPr>
              <a:t> </a:t>
            </a:r>
            <a:r>
              <a:rPr dirty="0" sz="1400" spc="295">
                <a:latin typeface="Times New Roman"/>
                <a:cs typeface="Times New Roman"/>
              </a:rPr>
              <a:t>+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0" b="0" i="1">
                <a:latin typeface="Bookman Old Style"/>
                <a:cs typeface="Bookman Old Style"/>
              </a:rPr>
              <a:t>ν</a:t>
            </a:r>
            <a:endParaRPr sz="1400">
              <a:latin typeface="Bookman Old Style"/>
              <a:cs typeface="Bookman Old Style"/>
            </a:endParaRPr>
          </a:p>
          <a:p>
            <a:pPr marL="436245">
              <a:lnSpc>
                <a:spcPct val="100000"/>
              </a:lnSpc>
              <a:spcBef>
                <a:spcPts val="1610"/>
              </a:spcBef>
              <a:tabLst>
                <a:tab pos="139890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10">
                <a:latin typeface="Times New Roman"/>
                <a:cs typeface="Times New Roman"/>
              </a:rPr>
              <a:t>No.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10" b="0" i="1">
                <a:latin typeface="Bookman Old Style"/>
                <a:cs typeface="Bookman Old Style"/>
              </a:rPr>
              <a:t>e</a:t>
            </a:r>
            <a:r>
              <a:rPr dirty="0" baseline="27777" sz="1500" spc="15">
                <a:latin typeface="Tahoma"/>
                <a:cs typeface="Tahoma"/>
              </a:rPr>
              <a:t>+</a:t>
            </a:r>
            <a:r>
              <a:rPr dirty="0" baseline="27777" sz="1500" spc="337">
                <a:latin typeface="Tahoma"/>
                <a:cs typeface="Tahoma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10" b="0" i="1">
                <a:latin typeface="Bookman Old Style"/>
                <a:cs typeface="Bookman Old Style"/>
              </a:rPr>
              <a:t>ν</a:t>
            </a:r>
            <a:r>
              <a:rPr dirty="0" sz="1400" spc="170" b="0" i="1">
                <a:latin typeface="Bookman Old Style"/>
                <a:cs typeface="Bookman Old Style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antileptons,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so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lepton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number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conserved.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970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13.4.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SYMMETRIES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CONSERVATION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LAWS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Is</a:t>
            </a:r>
            <a:r>
              <a:rPr dirty="0" spc="150"/>
              <a:t> </a:t>
            </a:r>
            <a:r>
              <a:rPr dirty="0"/>
              <a:t>the</a:t>
            </a:r>
            <a:r>
              <a:rPr dirty="0" spc="160"/>
              <a:t> </a:t>
            </a:r>
            <a:r>
              <a:rPr dirty="0"/>
              <a:t>fact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/>
              <a:t>most</a:t>
            </a:r>
            <a:r>
              <a:rPr dirty="0" spc="160"/>
              <a:t> </a:t>
            </a:r>
            <a:r>
              <a:rPr dirty="0"/>
              <a:t>people</a:t>
            </a:r>
            <a:r>
              <a:rPr dirty="0" spc="155"/>
              <a:t> </a:t>
            </a:r>
            <a:r>
              <a:rPr dirty="0" spc="55"/>
              <a:t>are</a:t>
            </a:r>
            <a:r>
              <a:rPr dirty="0" spc="160"/>
              <a:t> </a:t>
            </a:r>
            <a:r>
              <a:rPr dirty="0"/>
              <a:t>right-handed</a:t>
            </a:r>
            <a:r>
              <a:rPr dirty="0" spc="160"/>
              <a:t> </a:t>
            </a:r>
            <a:r>
              <a:rPr dirty="0"/>
              <a:t>evidence</a:t>
            </a:r>
            <a:r>
              <a:rPr dirty="0" spc="165"/>
              <a:t> </a:t>
            </a:r>
            <a:r>
              <a:rPr dirty="0"/>
              <a:t>of</a:t>
            </a:r>
            <a:r>
              <a:rPr dirty="0" spc="160"/>
              <a:t> </a:t>
            </a:r>
            <a:r>
              <a:rPr dirty="0" spc="130"/>
              <a:t>a</a:t>
            </a:r>
            <a:r>
              <a:rPr dirty="0" spc="165"/>
              <a:t> </a:t>
            </a:r>
            <a:r>
              <a:rPr dirty="0" spc="80"/>
              <a:t>parity </a:t>
            </a:r>
            <a:r>
              <a:rPr dirty="0"/>
              <a:t>violation</a:t>
            </a:r>
            <a:r>
              <a:rPr dirty="0" spc="275"/>
              <a:t> </a:t>
            </a:r>
            <a:r>
              <a:rPr dirty="0"/>
              <a:t>in</a:t>
            </a:r>
            <a:r>
              <a:rPr dirty="0" spc="290"/>
              <a:t> </a:t>
            </a:r>
            <a:r>
              <a:rPr dirty="0" spc="65"/>
              <a:t>nature?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970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13.4.</a:t>
            </a:r>
            <a:r>
              <a:rPr dirty="0" sz="1200" spc="229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SYMMETRIES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CONSERVATION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LAWS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Is</a:t>
            </a:r>
            <a:r>
              <a:rPr dirty="0" spc="150"/>
              <a:t> </a:t>
            </a:r>
            <a:r>
              <a:rPr dirty="0"/>
              <a:t>the</a:t>
            </a:r>
            <a:r>
              <a:rPr dirty="0" spc="160"/>
              <a:t> </a:t>
            </a:r>
            <a:r>
              <a:rPr dirty="0"/>
              <a:t>fact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/>
              <a:t>most</a:t>
            </a:r>
            <a:r>
              <a:rPr dirty="0" spc="160"/>
              <a:t> </a:t>
            </a:r>
            <a:r>
              <a:rPr dirty="0"/>
              <a:t>people</a:t>
            </a:r>
            <a:r>
              <a:rPr dirty="0" spc="155"/>
              <a:t> </a:t>
            </a:r>
            <a:r>
              <a:rPr dirty="0" spc="55"/>
              <a:t>are</a:t>
            </a:r>
            <a:r>
              <a:rPr dirty="0" spc="160"/>
              <a:t> </a:t>
            </a:r>
            <a:r>
              <a:rPr dirty="0"/>
              <a:t>right-handed</a:t>
            </a:r>
            <a:r>
              <a:rPr dirty="0" spc="160"/>
              <a:t> </a:t>
            </a:r>
            <a:r>
              <a:rPr dirty="0"/>
              <a:t>evidence</a:t>
            </a:r>
            <a:r>
              <a:rPr dirty="0" spc="165"/>
              <a:t> </a:t>
            </a:r>
            <a:r>
              <a:rPr dirty="0"/>
              <a:t>of</a:t>
            </a:r>
            <a:r>
              <a:rPr dirty="0" spc="160"/>
              <a:t> </a:t>
            </a:r>
            <a:r>
              <a:rPr dirty="0" spc="130"/>
              <a:t>a</a:t>
            </a:r>
            <a:r>
              <a:rPr dirty="0" spc="165"/>
              <a:t> </a:t>
            </a:r>
            <a:r>
              <a:rPr dirty="0" spc="80"/>
              <a:t>parity </a:t>
            </a:r>
            <a:r>
              <a:rPr dirty="0"/>
              <a:t>violation</a:t>
            </a:r>
            <a:r>
              <a:rPr dirty="0" spc="275"/>
              <a:t> </a:t>
            </a:r>
            <a:r>
              <a:rPr dirty="0"/>
              <a:t>in</a:t>
            </a:r>
            <a:r>
              <a:rPr dirty="0" spc="290"/>
              <a:t> </a:t>
            </a:r>
            <a:r>
              <a:rPr dirty="0" spc="65"/>
              <a:t>nature?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8267700" cy="268097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spc="55" b="1">
                <a:latin typeface="Book Antiqua"/>
                <a:cs typeface="Book Antiqua"/>
              </a:rPr>
              <a:t>Solution:</a:t>
            </a:r>
            <a:r>
              <a:rPr dirty="0" sz="2450" spc="290" b="1">
                <a:latin typeface="Book Antiqua"/>
                <a:cs typeface="Book Antiqua"/>
              </a:rPr>
              <a:t>  </a:t>
            </a:r>
            <a:r>
              <a:rPr dirty="0" sz="2450">
                <a:latin typeface="Garamond"/>
                <a:cs typeface="Garamond"/>
              </a:rPr>
              <a:t>No.</a:t>
            </a:r>
            <a:r>
              <a:rPr dirty="0" sz="2450" spc="240">
                <a:latin typeface="Garamond"/>
                <a:cs typeface="Garamond"/>
              </a:rPr>
              <a:t>  </a:t>
            </a:r>
            <a:r>
              <a:rPr dirty="0" sz="2450" spc="110">
                <a:latin typeface="Garamond"/>
                <a:cs typeface="Garamond"/>
              </a:rPr>
              <a:t>That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true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turned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that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laws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physics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forbid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evolution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species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left-</a:t>
            </a:r>
            <a:r>
              <a:rPr dirty="0" sz="2450" spc="-10">
                <a:latin typeface="Garamond"/>
                <a:cs typeface="Garamond"/>
              </a:rPr>
              <a:t>handed </a:t>
            </a:r>
            <a:r>
              <a:rPr dirty="0" sz="2450">
                <a:latin typeface="Garamond"/>
                <a:cs typeface="Garamond"/>
              </a:rPr>
              <a:t>bipeds.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 spc="-100">
                <a:latin typeface="Garamond"/>
                <a:cs typeface="Garamond"/>
              </a:rPr>
              <a:t>If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either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 spc="-45">
                <a:latin typeface="Garamond"/>
                <a:cs typeface="Garamond"/>
              </a:rPr>
              <a:t>one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likely,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 spc="-65">
                <a:latin typeface="Garamond"/>
                <a:cs typeface="Garamond"/>
              </a:rPr>
              <a:t>on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our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planet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happened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this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way,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signal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parity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violation. </a:t>
            </a:r>
            <a:r>
              <a:rPr dirty="0" sz="2450" spc="55">
                <a:latin typeface="Garamond"/>
                <a:cs typeface="Garamond"/>
              </a:rPr>
              <a:t>While</a:t>
            </a:r>
            <a:r>
              <a:rPr dirty="0" sz="2450">
                <a:latin typeface="Garamond"/>
                <a:cs typeface="Garamond"/>
              </a:rPr>
              <a:t> we </a:t>
            </a:r>
            <a:r>
              <a:rPr dirty="0" sz="2450" spc="70">
                <a:latin typeface="Garamond"/>
                <a:cs typeface="Garamond"/>
              </a:rPr>
              <a:t>can’t</a:t>
            </a:r>
            <a:r>
              <a:rPr dirty="0" sz="245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prove</a:t>
            </a:r>
            <a:r>
              <a:rPr dirty="0" sz="2450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it,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>
                <a:latin typeface="Garamond"/>
                <a:cs typeface="Garamond"/>
              </a:rPr>
              <a:t> seems </a:t>
            </a:r>
            <a:r>
              <a:rPr dirty="0" sz="2450" spc="55">
                <a:latin typeface="Garamond"/>
                <a:cs typeface="Garamond"/>
              </a:rPr>
              <a:t>highly</a:t>
            </a:r>
            <a:r>
              <a:rPr dirty="0" sz="2450">
                <a:latin typeface="Garamond"/>
                <a:cs typeface="Garamond"/>
              </a:rPr>
              <a:t> unlikely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>
                <a:latin typeface="Garamond"/>
                <a:cs typeface="Garamond"/>
              </a:rPr>
              <a:t> our </a:t>
            </a:r>
            <a:r>
              <a:rPr dirty="0" sz="2450" spc="-10">
                <a:latin typeface="Garamond"/>
                <a:cs typeface="Garamond"/>
              </a:rPr>
              <a:t>tendency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right-handed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result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spin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properties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neutrinos,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it’s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probably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random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historical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accident.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520789" y="878291"/>
            <a:ext cx="245427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13.5.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FIELD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THEORY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19405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5325" algn="l"/>
              </a:tabLst>
            </a:pPr>
            <a:r>
              <a:rPr dirty="0" sz="1700" spc="90" b="1">
                <a:latin typeface="Book Antiqua"/>
                <a:cs typeface="Book Antiqua"/>
              </a:rPr>
              <a:t>13.5</a:t>
            </a:r>
            <a:r>
              <a:rPr dirty="0" sz="1700" b="1">
                <a:latin typeface="Book Antiqua"/>
                <a:cs typeface="Book Antiqua"/>
              </a:rPr>
              <a:t>	</a:t>
            </a:r>
            <a:r>
              <a:rPr dirty="0" sz="1700" spc="60" b="1">
                <a:latin typeface="Book Antiqua"/>
                <a:cs typeface="Book Antiqua"/>
              </a:rPr>
              <a:t>Quantum</a:t>
            </a:r>
            <a:r>
              <a:rPr dirty="0" sz="1700" spc="225" b="1">
                <a:latin typeface="Book Antiqua"/>
                <a:cs typeface="Book Antiqua"/>
              </a:rPr>
              <a:t> </a:t>
            </a:r>
            <a:r>
              <a:rPr dirty="0" sz="1700" spc="55" b="1">
                <a:latin typeface="Book Antiqua"/>
                <a:cs typeface="Book Antiqua"/>
              </a:rPr>
              <a:t>Field</a:t>
            </a:r>
            <a:r>
              <a:rPr dirty="0" sz="1700" spc="225" b="1">
                <a:latin typeface="Book Antiqua"/>
                <a:cs typeface="Book Antiqua"/>
              </a:rPr>
              <a:t> </a:t>
            </a:r>
            <a:r>
              <a:rPr dirty="0" sz="1700" spc="60" b="1">
                <a:latin typeface="Book Antiqua"/>
                <a:cs typeface="Book Antiqua"/>
              </a:rPr>
              <a:t>Theory</a:t>
            </a:r>
            <a:endParaRPr sz="1700"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378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13.1.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805815" algn="l"/>
              </a:tabLst>
            </a:pPr>
            <a:r>
              <a:rPr dirty="0"/>
              <a:t>Which</a:t>
            </a:r>
            <a:r>
              <a:rPr dirty="0" spc="285"/>
              <a:t> </a:t>
            </a:r>
            <a:r>
              <a:rPr dirty="0"/>
              <a:t>of</a:t>
            </a:r>
            <a:r>
              <a:rPr dirty="0" spc="295"/>
              <a:t> </a:t>
            </a:r>
            <a:r>
              <a:rPr dirty="0"/>
              <a:t>the</a:t>
            </a:r>
            <a:r>
              <a:rPr dirty="0" spc="295"/>
              <a:t> </a:t>
            </a:r>
            <a:r>
              <a:rPr dirty="0"/>
              <a:t>following</a:t>
            </a:r>
            <a:r>
              <a:rPr dirty="0" spc="300"/>
              <a:t> </a:t>
            </a:r>
            <a:r>
              <a:rPr dirty="0"/>
              <a:t>describes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95"/>
              <a:t> </a:t>
            </a:r>
            <a:r>
              <a:rPr dirty="0"/>
              <a:t>net</a:t>
            </a:r>
            <a:r>
              <a:rPr dirty="0" spc="300"/>
              <a:t> </a:t>
            </a:r>
            <a:r>
              <a:rPr dirty="0"/>
              <a:t>force</a:t>
            </a:r>
            <a:r>
              <a:rPr dirty="0" spc="290"/>
              <a:t> </a:t>
            </a:r>
            <a:r>
              <a:rPr dirty="0"/>
              <a:t>between</a:t>
            </a:r>
            <a:r>
              <a:rPr dirty="0" spc="295"/>
              <a:t> </a:t>
            </a:r>
            <a:r>
              <a:rPr dirty="0"/>
              <a:t>two</a:t>
            </a:r>
            <a:r>
              <a:rPr dirty="0" spc="300"/>
              <a:t> </a:t>
            </a:r>
            <a:r>
              <a:rPr dirty="0" spc="-20"/>
              <a:t>pro- </a:t>
            </a:r>
            <a:r>
              <a:rPr dirty="0" spc="-10"/>
              <a:t>tons?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259445" cy="280924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always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repulsive.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always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attractive.</a:t>
            </a:r>
            <a:endParaRPr sz="2450">
              <a:latin typeface="Garamond"/>
              <a:cs typeface="Garamond"/>
            </a:endParaRPr>
          </a:p>
          <a:p>
            <a:pPr marL="386715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  <a:tab pos="734060" algn="l"/>
                <a:tab pos="1058545" algn="l"/>
                <a:tab pos="2294890" algn="l"/>
                <a:tab pos="2682875" algn="l"/>
                <a:tab pos="3455670" algn="l"/>
                <a:tab pos="4726305" algn="l"/>
                <a:tab pos="5324475" algn="l"/>
                <a:tab pos="6670675" algn="l"/>
                <a:tab pos="7059295" algn="l"/>
                <a:tab pos="7797800" algn="l"/>
              </a:tabLst>
            </a:pPr>
            <a:r>
              <a:rPr dirty="0" sz="2450" spc="30">
                <a:latin typeface="Garamond"/>
                <a:cs typeface="Garamond"/>
              </a:rPr>
              <a:t>It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is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repulsive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120">
                <a:latin typeface="Garamond"/>
                <a:cs typeface="Garamond"/>
              </a:rPr>
              <a:t>at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short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distances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and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attractive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120">
                <a:latin typeface="Garamond"/>
                <a:cs typeface="Garamond"/>
              </a:rPr>
              <a:t>at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large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dis-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tances.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  <a:tab pos="734060" algn="l"/>
                <a:tab pos="1058545" algn="l"/>
                <a:tab pos="2405380" algn="l"/>
                <a:tab pos="2793365" algn="l"/>
                <a:tab pos="3566160" algn="l"/>
                <a:tab pos="4836795" algn="l"/>
                <a:tab pos="5434965" algn="l"/>
                <a:tab pos="6671309" algn="l"/>
                <a:tab pos="7059295" algn="l"/>
                <a:tab pos="7797800" algn="l"/>
              </a:tabLst>
            </a:pPr>
            <a:r>
              <a:rPr dirty="0" sz="2450" spc="30">
                <a:latin typeface="Garamond"/>
                <a:cs typeface="Garamond"/>
              </a:rPr>
              <a:t>It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is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attractive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120">
                <a:latin typeface="Garamond"/>
                <a:cs typeface="Garamond"/>
              </a:rPr>
              <a:t>at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short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distances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and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repulsive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120">
                <a:latin typeface="Garamond"/>
                <a:cs typeface="Garamond"/>
              </a:rPr>
              <a:t>at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large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dis-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tances.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10960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95"/>
              </a:spcBef>
              <a:tabLst>
                <a:tab pos="5814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FIELD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THEORY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6700"/>
              </a:lnSpc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below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shows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Feynman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diagram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event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tauon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antitauon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collide.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Suppose </a:t>
            </a:r>
            <a:r>
              <a:rPr dirty="0" sz="1400" spc="10">
                <a:latin typeface="Times New Roman"/>
                <a:cs typeface="Times New Roman"/>
              </a:rPr>
              <a:t>you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have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calculated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amplitude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associated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particular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Feynman</a:t>
            </a:r>
            <a:r>
              <a:rPr dirty="0" sz="1400" spc="3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diagram.</a:t>
            </a:r>
            <a:r>
              <a:rPr dirty="0" sz="1400" spc="150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describe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how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might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use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number?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apply.)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23372" y="2367841"/>
            <a:ext cx="1645924" cy="732774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832866" y="3373866"/>
            <a:ext cx="8141334" cy="2091689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algn="just" marL="269875" marR="8890" indent="-257810">
              <a:lnSpc>
                <a:spcPct val="106700"/>
              </a:lnSpc>
              <a:spcBef>
                <a:spcPts val="20"/>
              </a:spcBef>
              <a:buAutoNum type="alphaUcPeriod"/>
              <a:tabLst>
                <a:tab pos="269875" algn="l"/>
              </a:tabLst>
            </a:pPr>
            <a:r>
              <a:rPr dirty="0" sz="1400" spc="10">
                <a:latin typeface="Times New Roman"/>
                <a:cs typeface="Times New Roman"/>
              </a:rPr>
              <a:t>Take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magnitude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amplitude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square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it.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answer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this </a:t>
            </a:r>
            <a:r>
              <a:rPr dirty="0" sz="1400" spc="55">
                <a:latin typeface="Times New Roman"/>
                <a:cs typeface="Times New Roman"/>
              </a:rPr>
              <a:t>particular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path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being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followed.</a:t>
            </a:r>
            <a:endParaRPr sz="1400">
              <a:latin typeface="Times New Roman"/>
              <a:cs typeface="Times New Roman"/>
            </a:endParaRPr>
          </a:p>
          <a:p>
            <a:pPr algn="just" marL="268605" marR="5080" indent="-249554">
              <a:lnSpc>
                <a:spcPct val="106700"/>
              </a:lnSpc>
              <a:spcBef>
                <a:spcPts val="1000"/>
              </a:spcBef>
              <a:buAutoNum type="alphaUcPeriod"/>
              <a:tabLst>
                <a:tab pos="269875" algn="l"/>
              </a:tabLst>
            </a:pPr>
            <a:r>
              <a:rPr dirty="0" sz="1400" spc="70">
                <a:latin typeface="Times New Roman"/>
                <a:cs typeface="Times New Roman"/>
              </a:rPr>
              <a:t>Find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amplitudes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for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all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other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possible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paths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lead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from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these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starting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particles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to </a:t>
            </a:r>
            <a:r>
              <a:rPr dirty="0" sz="1400" spc="50">
                <a:latin typeface="Times New Roman"/>
                <a:cs typeface="Times New Roman"/>
              </a:rPr>
              <a:t>	</a:t>
            </a:r>
            <a:r>
              <a:rPr dirty="0" sz="1400" spc="10">
                <a:latin typeface="Times New Roman"/>
                <a:cs typeface="Times New Roman"/>
              </a:rPr>
              <a:t>these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final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particles.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Add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amplitudes,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squared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magnitude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result </a:t>
            </a:r>
            <a:r>
              <a:rPr dirty="0" sz="1400" spc="40">
                <a:latin typeface="Times New Roman"/>
                <a:cs typeface="Times New Roman"/>
              </a:rPr>
              <a:t>	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such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reaction.</a:t>
            </a:r>
            <a:endParaRPr sz="1400">
              <a:latin typeface="Times New Roman"/>
              <a:cs typeface="Times New Roman"/>
            </a:endParaRPr>
          </a:p>
          <a:p>
            <a:pPr algn="just" marL="269875" marR="5080" indent="-252729">
              <a:lnSpc>
                <a:spcPct val="106700"/>
              </a:lnSpc>
              <a:spcBef>
                <a:spcPts val="994"/>
              </a:spcBef>
              <a:buAutoNum type="alphaUcPeriod"/>
              <a:tabLst>
                <a:tab pos="269875" algn="l"/>
              </a:tabLst>
            </a:pPr>
            <a:r>
              <a:rPr dirty="0" sz="1400" spc="70">
                <a:latin typeface="Times New Roman"/>
                <a:cs typeface="Times New Roman"/>
              </a:rPr>
              <a:t>Find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amplitudes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for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all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other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possible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paths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represent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annihilation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these </a:t>
            </a:r>
            <a:r>
              <a:rPr dirty="0" sz="1400" spc="65">
                <a:latin typeface="Times New Roman"/>
                <a:cs typeface="Times New Roman"/>
              </a:rPr>
              <a:t>starting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particles.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Add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amplitudes,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squared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magnitude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result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is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total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probability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such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annihilation,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regardless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end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products.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10960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95"/>
              </a:spcBef>
              <a:tabLst>
                <a:tab pos="5814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FIELD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THEORY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6700"/>
              </a:lnSpc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below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shows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Feynman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diagram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event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tauon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antitauon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collide.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Suppose </a:t>
            </a:r>
            <a:r>
              <a:rPr dirty="0" sz="1400" spc="10">
                <a:latin typeface="Times New Roman"/>
                <a:cs typeface="Times New Roman"/>
              </a:rPr>
              <a:t>you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have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calculated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amplitude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associated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with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particular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Feynman</a:t>
            </a:r>
            <a:r>
              <a:rPr dirty="0" sz="1400" spc="3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diagram.</a:t>
            </a:r>
            <a:r>
              <a:rPr dirty="0" sz="1400" spc="150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describe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how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might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use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number?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apply.)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23372" y="2367841"/>
            <a:ext cx="1645924" cy="732774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707758" y="3373866"/>
            <a:ext cx="8266430" cy="2559685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algn="just" marL="394970" marR="8890" indent="-257810">
              <a:lnSpc>
                <a:spcPct val="106700"/>
              </a:lnSpc>
              <a:spcBef>
                <a:spcPts val="20"/>
              </a:spcBef>
              <a:buAutoNum type="alphaUcPeriod"/>
              <a:tabLst>
                <a:tab pos="394970" algn="l"/>
              </a:tabLst>
            </a:pPr>
            <a:r>
              <a:rPr dirty="0" sz="1400" spc="10">
                <a:latin typeface="Times New Roman"/>
                <a:cs typeface="Times New Roman"/>
              </a:rPr>
              <a:t>Take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magnitude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this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amplitude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square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it.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answer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this </a:t>
            </a:r>
            <a:r>
              <a:rPr dirty="0" sz="1400" spc="55">
                <a:latin typeface="Times New Roman"/>
                <a:cs typeface="Times New Roman"/>
              </a:rPr>
              <a:t>particular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path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being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followed.</a:t>
            </a:r>
            <a:endParaRPr sz="1400">
              <a:latin typeface="Times New Roman"/>
              <a:cs typeface="Times New Roman"/>
            </a:endParaRPr>
          </a:p>
          <a:p>
            <a:pPr algn="just" marL="393700" marR="5080" indent="-249554">
              <a:lnSpc>
                <a:spcPct val="106700"/>
              </a:lnSpc>
              <a:spcBef>
                <a:spcPts val="1000"/>
              </a:spcBef>
              <a:buAutoNum type="alphaUcPeriod"/>
              <a:tabLst>
                <a:tab pos="394970" algn="l"/>
              </a:tabLst>
            </a:pPr>
            <a:r>
              <a:rPr dirty="0" sz="1400" spc="70">
                <a:latin typeface="Times New Roman"/>
                <a:cs typeface="Times New Roman"/>
              </a:rPr>
              <a:t>Find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amplitudes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for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all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other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possible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paths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lead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from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these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starting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particles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to </a:t>
            </a:r>
            <a:r>
              <a:rPr dirty="0" sz="1400" spc="50">
                <a:latin typeface="Times New Roman"/>
                <a:cs typeface="Times New Roman"/>
              </a:rPr>
              <a:t>	</a:t>
            </a:r>
            <a:r>
              <a:rPr dirty="0" sz="1400" spc="10">
                <a:latin typeface="Times New Roman"/>
                <a:cs typeface="Times New Roman"/>
              </a:rPr>
              <a:t>these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final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particles.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Add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amplitudes,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squared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magnitude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result </a:t>
            </a:r>
            <a:r>
              <a:rPr dirty="0" sz="1400" spc="40">
                <a:latin typeface="Times New Roman"/>
                <a:cs typeface="Times New Roman"/>
              </a:rPr>
              <a:t>	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such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reaction.</a:t>
            </a:r>
            <a:endParaRPr sz="1400">
              <a:latin typeface="Times New Roman"/>
              <a:cs typeface="Times New Roman"/>
            </a:endParaRPr>
          </a:p>
          <a:p>
            <a:pPr algn="just" marL="394970" marR="5080" indent="-252729">
              <a:lnSpc>
                <a:spcPct val="106700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1400" spc="70">
                <a:latin typeface="Times New Roman"/>
                <a:cs typeface="Times New Roman"/>
              </a:rPr>
              <a:t>Find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amplitudes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for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all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other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possible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paths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represent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annihilation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these </a:t>
            </a:r>
            <a:r>
              <a:rPr dirty="0" sz="1400" spc="65">
                <a:latin typeface="Times New Roman"/>
                <a:cs typeface="Times New Roman"/>
              </a:rPr>
              <a:t>starting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particles.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Add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probability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amplitudes,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squared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magnitude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result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is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total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probability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such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annihilation,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regardless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end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products.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7472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14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FIELD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THEORY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470910" algn="l"/>
              </a:tabLst>
            </a:pPr>
            <a:r>
              <a:rPr dirty="0"/>
              <a:t>In</a:t>
            </a:r>
            <a:r>
              <a:rPr dirty="0" spc="285"/>
              <a:t> </a:t>
            </a:r>
            <a:r>
              <a:rPr dirty="0" spc="50"/>
              <a:t>Figure</a:t>
            </a:r>
            <a:r>
              <a:rPr dirty="0" spc="300"/>
              <a:t> </a:t>
            </a:r>
            <a:r>
              <a:rPr dirty="0"/>
              <a:t>13.10</a:t>
            </a:r>
            <a:r>
              <a:rPr dirty="0" spc="295"/>
              <a:t> </a:t>
            </a:r>
            <a:r>
              <a:rPr dirty="0"/>
              <a:t>on</a:t>
            </a:r>
            <a:r>
              <a:rPr dirty="0" spc="300"/>
              <a:t> </a:t>
            </a:r>
            <a:r>
              <a:rPr dirty="0"/>
              <a:t>p.</a:t>
            </a:r>
            <a:r>
              <a:rPr dirty="0" spc="295"/>
              <a:t> </a:t>
            </a:r>
            <a:r>
              <a:rPr dirty="0"/>
              <a:t>634,</a:t>
            </a:r>
            <a:r>
              <a:rPr dirty="0" spc="330"/>
              <a:t> </a:t>
            </a:r>
            <a:r>
              <a:rPr dirty="0"/>
              <a:t>which</a:t>
            </a:r>
            <a:r>
              <a:rPr dirty="0" spc="295"/>
              <a:t> </a:t>
            </a:r>
            <a:r>
              <a:rPr dirty="0"/>
              <a:t>particles</a:t>
            </a:r>
            <a:r>
              <a:rPr dirty="0" spc="295"/>
              <a:t> </a:t>
            </a:r>
            <a:r>
              <a:rPr dirty="0" spc="55"/>
              <a:t>are</a:t>
            </a:r>
            <a:r>
              <a:rPr dirty="0" spc="300"/>
              <a:t> </a:t>
            </a:r>
            <a:r>
              <a:rPr dirty="0"/>
              <a:t>present</a:t>
            </a:r>
            <a:r>
              <a:rPr dirty="0" spc="295"/>
              <a:t> </a:t>
            </a:r>
            <a:r>
              <a:rPr dirty="0" spc="145"/>
              <a:t>at</a:t>
            </a:r>
            <a:r>
              <a:rPr dirty="0" spc="300"/>
              <a:t> </a:t>
            </a:r>
            <a:r>
              <a:rPr dirty="0"/>
              <a:t>the</a:t>
            </a:r>
            <a:r>
              <a:rPr dirty="0" spc="295"/>
              <a:t> </a:t>
            </a:r>
            <a:r>
              <a:rPr dirty="0" spc="-25"/>
              <a:t>be- </a:t>
            </a:r>
            <a:r>
              <a:rPr dirty="0"/>
              <a:t>ginning</a:t>
            </a:r>
            <a:r>
              <a:rPr dirty="0" spc="170"/>
              <a:t> </a:t>
            </a:r>
            <a:r>
              <a:rPr dirty="0"/>
              <a:t>of</a:t>
            </a:r>
            <a:r>
              <a:rPr dirty="0" spc="18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 spc="-10"/>
              <a:t>interaction?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042037"/>
            <a:ext cx="3684904" cy="30626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1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muon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(</a:t>
            </a:r>
            <a:r>
              <a:rPr dirty="0" sz="2450" spc="95" b="0" i="1">
                <a:latin typeface="Bookman Old Style"/>
                <a:cs typeface="Bookman Old Style"/>
              </a:rPr>
              <a:t>µ</a:t>
            </a:r>
            <a:r>
              <a:rPr dirty="0" sz="2450" spc="95">
                <a:latin typeface="Garamond"/>
                <a:cs typeface="Garamond"/>
              </a:rPr>
              <a:t>)</a:t>
            </a:r>
            <a:endParaRPr sz="2450">
              <a:latin typeface="Garamond"/>
              <a:cs typeface="Garamond"/>
            </a:endParaRPr>
          </a:p>
          <a:p>
            <a:pPr marL="4121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muon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neutrino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(</a:t>
            </a:r>
            <a:r>
              <a:rPr dirty="0" sz="2450" spc="45" b="0" i="1">
                <a:latin typeface="Bookman Old Style"/>
                <a:cs typeface="Bookman Old Style"/>
              </a:rPr>
              <a:t>ν</a:t>
            </a:r>
            <a:r>
              <a:rPr dirty="0" baseline="-9485" sz="3075" spc="67" b="0" i="1">
                <a:latin typeface="Bookman Old Style"/>
                <a:cs typeface="Bookman Old Style"/>
              </a:rPr>
              <a:t>µ</a:t>
            </a:r>
            <a:r>
              <a:rPr dirty="0" sz="2450" spc="45">
                <a:latin typeface="Garamond"/>
                <a:cs typeface="Garamond"/>
              </a:rPr>
              <a:t>)</a:t>
            </a:r>
            <a:endParaRPr sz="2450">
              <a:latin typeface="Garamond"/>
              <a:cs typeface="Garamond"/>
            </a:endParaRPr>
          </a:p>
          <a:p>
            <a:pPr marL="4121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W</a:t>
            </a:r>
            <a:r>
              <a:rPr dirty="0" sz="2450" spc="35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boson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W</a:t>
            </a:r>
            <a:r>
              <a:rPr dirty="0" sz="2450" spc="-400" b="0" i="1">
                <a:latin typeface="Bookman Old Style"/>
                <a:cs typeface="Bookman Old Style"/>
              </a:rPr>
              <a:t> </a:t>
            </a:r>
            <a:r>
              <a:rPr dirty="0" baseline="24390" sz="3075" spc="209">
                <a:latin typeface="Garamond"/>
                <a:cs typeface="Garamond"/>
              </a:rPr>
              <a:t>+</a:t>
            </a:r>
            <a:r>
              <a:rPr dirty="0" sz="2450" spc="140">
                <a:latin typeface="Garamond"/>
                <a:cs typeface="Garamond"/>
              </a:rPr>
              <a:t>)</a:t>
            </a:r>
            <a:endParaRPr sz="2450">
              <a:latin typeface="Garamond"/>
              <a:cs typeface="Garamond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neutrino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(</a:t>
            </a:r>
            <a:r>
              <a:rPr dirty="0" sz="2450" spc="-20" b="0" i="1">
                <a:latin typeface="Bookman Old Style"/>
                <a:cs typeface="Bookman Old Style"/>
              </a:rPr>
              <a:t>ν</a:t>
            </a:r>
            <a:r>
              <a:rPr dirty="0" baseline="-9485" sz="3075" spc="-30" b="0" i="1">
                <a:latin typeface="Bookman Old Style"/>
                <a:cs typeface="Bookman Old Style"/>
              </a:rPr>
              <a:t>e</a:t>
            </a:r>
            <a:r>
              <a:rPr dirty="0" sz="2450" spc="-20">
                <a:latin typeface="Garamond"/>
                <a:cs typeface="Garamond"/>
              </a:rPr>
              <a:t>)</a:t>
            </a:r>
            <a:endParaRPr sz="2450">
              <a:latin typeface="Garamond"/>
              <a:cs typeface="Garamond"/>
            </a:endParaRPr>
          </a:p>
          <a:p>
            <a:pPr marL="4121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(</a:t>
            </a:r>
            <a:r>
              <a:rPr dirty="0" sz="2450" spc="-25" b="0" i="1">
                <a:latin typeface="Bookman Old Style"/>
                <a:cs typeface="Bookman Old Style"/>
              </a:rPr>
              <a:t>e</a:t>
            </a:r>
            <a:r>
              <a:rPr dirty="0" sz="2450" spc="-25">
                <a:latin typeface="Garamond"/>
                <a:cs typeface="Garamond"/>
              </a:rPr>
              <a:t>)</a:t>
            </a:r>
            <a:endParaRPr sz="2450">
              <a:latin typeface="Garamond"/>
              <a:cs typeface="Garamond"/>
            </a:endParaRPr>
          </a:p>
          <a:p>
            <a:pPr marL="412115" indent="-34163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Garamond"/>
                <a:cs typeface="Garamond"/>
              </a:rPr>
              <a:t>none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14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FIELD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THEORY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470910" algn="l"/>
              </a:tabLst>
            </a:pPr>
            <a:r>
              <a:rPr dirty="0"/>
              <a:t>In</a:t>
            </a:r>
            <a:r>
              <a:rPr dirty="0" spc="285"/>
              <a:t> </a:t>
            </a:r>
            <a:r>
              <a:rPr dirty="0" spc="50"/>
              <a:t>Figure</a:t>
            </a:r>
            <a:r>
              <a:rPr dirty="0" spc="300"/>
              <a:t> </a:t>
            </a:r>
            <a:r>
              <a:rPr dirty="0"/>
              <a:t>13.10</a:t>
            </a:r>
            <a:r>
              <a:rPr dirty="0" spc="295"/>
              <a:t> </a:t>
            </a:r>
            <a:r>
              <a:rPr dirty="0"/>
              <a:t>on</a:t>
            </a:r>
            <a:r>
              <a:rPr dirty="0" spc="300"/>
              <a:t> </a:t>
            </a:r>
            <a:r>
              <a:rPr dirty="0"/>
              <a:t>p.</a:t>
            </a:r>
            <a:r>
              <a:rPr dirty="0" spc="295"/>
              <a:t> </a:t>
            </a:r>
            <a:r>
              <a:rPr dirty="0"/>
              <a:t>634,</a:t>
            </a:r>
            <a:r>
              <a:rPr dirty="0" spc="330"/>
              <a:t> </a:t>
            </a:r>
            <a:r>
              <a:rPr dirty="0"/>
              <a:t>which</a:t>
            </a:r>
            <a:r>
              <a:rPr dirty="0" spc="295"/>
              <a:t> </a:t>
            </a:r>
            <a:r>
              <a:rPr dirty="0"/>
              <a:t>particles</a:t>
            </a:r>
            <a:r>
              <a:rPr dirty="0" spc="295"/>
              <a:t> </a:t>
            </a:r>
            <a:r>
              <a:rPr dirty="0" spc="55"/>
              <a:t>are</a:t>
            </a:r>
            <a:r>
              <a:rPr dirty="0" spc="300"/>
              <a:t> </a:t>
            </a:r>
            <a:r>
              <a:rPr dirty="0"/>
              <a:t>present</a:t>
            </a:r>
            <a:r>
              <a:rPr dirty="0" spc="295"/>
              <a:t> </a:t>
            </a:r>
            <a:r>
              <a:rPr dirty="0" spc="145"/>
              <a:t>at</a:t>
            </a:r>
            <a:r>
              <a:rPr dirty="0" spc="300"/>
              <a:t> </a:t>
            </a:r>
            <a:r>
              <a:rPr dirty="0"/>
              <a:t>the</a:t>
            </a:r>
            <a:r>
              <a:rPr dirty="0" spc="295"/>
              <a:t> </a:t>
            </a:r>
            <a:r>
              <a:rPr dirty="0" spc="-25"/>
              <a:t>be- </a:t>
            </a:r>
            <a:r>
              <a:rPr dirty="0"/>
              <a:t>ginning</a:t>
            </a:r>
            <a:r>
              <a:rPr dirty="0" spc="170"/>
              <a:t> </a:t>
            </a:r>
            <a:r>
              <a:rPr dirty="0"/>
              <a:t>of</a:t>
            </a:r>
            <a:r>
              <a:rPr dirty="0" spc="18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 spc="-10"/>
              <a:t>interaction?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77037" y="2042037"/>
            <a:ext cx="3710304" cy="368236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248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248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muon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(</a:t>
            </a:r>
            <a:r>
              <a:rPr dirty="0" sz="2450" spc="95" b="0" i="1">
                <a:latin typeface="Bookman Old Style"/>
                <a:cs typeface="Bookman Old Style"/>
              </a:rPr>
              <a:t>µ</a:t>
            </a:r>
            <a:r>
              <a:rPr dirty="0" sz="2450" spc="95">
                <a:latin typeface="Garamond"/>
                <a:cs typeface="Garamond"/>
              </a:rPr>
              <a:t>)</a:t>
            </a:r>
            <a:endParaRPr sz="2450">
              <a:latin typeface="Garamond"/>
              <a:cs typeface="Garamond"/>
            </a:endParaRPr>
          </a:p>
          <a:p>
            <a:pPr marL="4248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muon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neutrino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(</a:t>
            </a:r>
            <a:r>
              <a:rPr dirty="0" sz="2450" spc="45" b="0" i="1">
                <a:latin typeface="Bookman Old Style"/>
                <a:cs typeface="Bookman Old Style"/>
              </a:rPr>
              <a:t>ν</a:t>
            </a:r>
            <a:r>
              <a:rPr dirty="0" baseline="-9485" sz="3075" spc="67" b="0" i="1">
                <a:latin typeface="Bookman Old Style"/>
                <a:cs typeface="Bookman Old Style"/>
              </a:rPr>
              <a:t>µ</a:t>
            </a:r>
            <a:r>
              <a:rPr dirty="0" sz="2450" spc="45">
                <a:latin typeface="Garamond"/>
                <a:cs typeface="Garamond"/>
              </a:rPr>
              <a:t>)</a:t>
            </a:r>
            <a:endParaRPr sz="2450">
              <a:latin typeface="Garamond"/>
              <a:cs typeface="Garamond"/>
            </a:endParaRPr>
          </a:p>
          <a:p>
            <a:pPr marL="4248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W</a:t>
            </a:r>
            <a:r>
              <a:rPr dirty="0" sz="2450" spc="35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boson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W</a:t>
            </a:r>
            <a:r>
              <a:rPr dirty="0" sz="2450" spc="-400" b="0" i="1">
                <a:latin typeface="Bookman Old Style"/>
                <a:cs typeface="Bookman Old Style"/>
              </a:rPr>
              <a:t> </a:t>
            </a:r>
            <a:r>
              <a:rPr dirty="0" baseline="24390" sz="3075" spc="209">
                <a:latin typeface="Garamond"/>
                <a:cs typeface="Garamond"/>
              </a:rPr>
              <a:t>+</a:t>
            </a:r>
            <a:r>
              <a:rPr dirty="0" sz="2450" spc="140">
                <a:latin typeface="Garamond"/>
                <a:cs typeface="Garamond"/>
              </a:rPr>
              <a:t>)</a:t>
            </a:r>
            <a:endParaRPr sz="2450">
              <a:latin typeface="Garamond"/>
              <a:cs typeface="Garamond"/>
            </a:endParaRPr>
          </a:p>
          <a:p>
            <a:pPr marL="4248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neutrino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(</a:t>
            </a:r>
            <a:r>
              <a:rPr dirty="0" sz="2450" spc="-20" b="0" i="1">
                <a:latin typeface="Bookman Old Style"/>
                <a:cs typeface="Bookman Old Style"/>
              </a:rPr>
              <a:t>ν</a:t>
            </a:r>
            <a:r>
              <a:rPr dirty="0" baseline="-9485" sz="3075" spc="-30" b="0" i="1">
                <a:latin typeface="Bookman Old Style"/>
                <a:cs typeface="Bookman Old Style"/>
              </a:rPr>
              <a:t>e</a:t>
            </a:r>
            <a:r>
              <a:rPr dirty="0" sz="2450" spc="-20">
                <a:latin typeface="Garamond"/>
                <a:cs typeface="Garamond"/>
              </a:rPr>
              <a:t>)</a:t>
            </a:r>
            <a:endParaRPr sz="2450">
              <a:latin typeface="Garamond"/>
              <a:cs typeface="Garamond"/>
            </a:endParaRPr>
          </a:p>
          <a:p>
            <a:pPr marL="4248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(</a:t>
            </a:r>
            <a:r>
              <a:rPr dirty="0" sz="2450" spc="-25" b="0" i="1">
                <a:latin typeface="Bookman Old Style"/>
                <a:cs typeface="Bookman Old Style"/>
              </a:rPr>
              <a:t>e</a:t>
            </a:r>
            <a:r>
              <a:rPr dirty="0" sz="2450" spc="-25">
                <a:latin typeface="Garamond"/>
                <a:cs typeface="Garamond"/>
              </a:rPr>
              <a:t>)</a:t>
            </a:r>
            <a:endParaRPr sz="2450">
              <a:latin typeface="Garamond"/>
              <a:cs typeface="Garamond"/>
            </a:endParaRPr>
          </a:p>
          <a:p>
            <a:pPr marL="424815" indent="-34163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>
                <a:latin typeface="Garamond"/>
                <a:cs typeface="Garamond"/>
              </a:rPr>
              <a:t>none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</a:t>
            </a:r>
            <a:endParaRPr sz="2450">
              <a:latin typeface="Garamond"/>
              <a:cs typeface="Garamond"/>
            </a:endParaRPr>
          </a:p>
          <a:p>
            <a:pPr marL="43180">
              <a:lnSpc>
                <a:spcPct val="100000"/>
              </a:lnSpc>
              <a:spcBef>
                <a:spcPts val="1939"/>
              </a:spcBef>
              <a:tabLst>
                <a:tab pos="1652270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65">
                <a:latin typeface="Garamond"/>
                <a:cs typeface="Garamond"/>
              </a:rPr>
              <a:t>A,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640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14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FIELD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THEORY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best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describes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interaction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vertex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labeled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figure?</a:t>
            </a:r>
            <a:r>
              <a:rPr dirty="0" sz="1400" spc="3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6142" y="1705521"/>
            <a:ext cx="3033712" cy="128016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830351" y="3485753"/>
            <a:ext cx="7331075" cy="130746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71780" indent="-257175">
              <a:lnSpc>
                <a:spcPct val="100000"/>
              </a:lnSpc>
              <a:spcBef>
                <a:spcPts val="135"/>
              </a:spcBef>
              <a:buAutoNum type="alphaUcPeriod"/>
              <a:tabLst>
                <a:tab pos="271780" algn="l"/>
              </a:tabLst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emits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photon.</a:t>
            </a:r>
            <a:endParaRPr sz="1400">
              <a:latin typeface="Times New Roman"/>
              <a:cs typeface="Times New Roman"/>
            </a:endParaRPr>
          </a:p>
          <a:p>
            <a:pPr marL="271780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271780" algn="l"/>
              </a:tabLst>
            </a:pPr>
            <a:r>
              <a:rPr dirty="0" sz="1400" spc="10">
                <a:latin typeface="Times New Roman"/>
                <a:cs typeface="Times New Roman"/>
              </a:rPr>
              <a:t>Two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particles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collide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annihilate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each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other,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releasing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their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energy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photon.</a:t>
            </a:r>
            <a:endParaRPr sz="1400">
              <a:latin typeface="Times New Roman"/>
              <a:cs typeface="Times New Roman"/>
            </a:endParaRPr>
          </a:p>
          <a:p>
            <a:pPr marL="271780" indent="-252095">
              <a:lnSpc>
                <a:spcPct val="100000"/>
              </a:lnSpc>
              <a:spcBef>
                <a:spcPts val="1105"/>
              </a:spcBef>
              <a:buAutoNum type="alphaUcPeriod"/>
              <a:tabLst>
                <a:tab pos="271780" algn="l"/>
              </a:tabLst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photon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pair-produces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particles.</a:t>
            </a:r>
            <a:endParaRPr sz="1400">
              <a:latin typeface="Times New Roman"/>
              <a:cs typeface="Times New Roman"/>
            </a:endParaRPr>
          </a:p>
          <a:p>
            <a:pPr marL="272415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272415" algn="l"/>
              </a:tabLst>
            </a:pP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exert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repulsive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force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causes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them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accelerate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away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other.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640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14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FIELD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THEORY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best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describes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interaction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vertex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labeled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figure?</a:t>
            </a:r>
            <a:r>
              <a:rPr dirty="0" sz="1400" spc="3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6142" y="1705521"/>
            <a:ext cx="3033712" cy="128016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707758" y="3485753"/>
            <a:ext cx="7453630" cy="17754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94970" indent="-257175">
              <a:lnSpc>
                <a:spcPct val="100000"/>
              </a:lnSpc>
              <a:spcBef>
                <a:spcPts val="135"/>
              </a:spcBef>
              <a:buAutoNum type="alphaUcPeriod"/>
              <a:tabLst>
                <a:tab pos="394970" algn="l"/>
              </a:tabLst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emits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photon.</a:t>
            </a:r>
            <a:endParaRPr sz="1400">
              <a:latin typeface="Times New Roman"/>
              <a:cs typeface="Times New Roman"/>
            </a:endParaRPr>
          </a:p>
          <a:p>
            <a:pPr marL="394335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 spc="10">
                <a:latin typeface="Times New Roman"/>
                <a:cs typeface="Times New Roman"/>
              </a:rPr>
              <a:t>Two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particles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collide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annihilate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each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other,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releasing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their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energy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photon.</a:t>
            </a:r>
            <a:endParaRPr sz="1400">
              <a:latin typeface="Times New Roman"/>
              <a:cs typeface="Times New Roman"/>
            </a:endParaRPr>
          </a:p>
          <a:p>
            <a:pPr marL="394335" indent="-252095">
              <a:lnSpc>
                <a:spcPct val="100000"/>
              </a:lnSpc>
              <a:spcBef>
                <a:spcPts val="1105"/>
              </a:spcBef>
              <a:buAutoNum type="alphaUcPeriod"/>
              <a:tabLst>
                <a:tab pos="394335" algn="l"/>
              </a:tabLst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photon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pair-produces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particles.</a:t>
            </a:r>
            <a:endParaRPr sz="1400">
              <a:latin typeface="Times New Roman"/>
              <a:cs typeface="Times New Roman"/>
            </a:endParaRPr>
          </a:p>
          <a:p>
            <a:pPr marL="39497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970" algn="l"/>
              </a:tabLst>
            </a:pP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exert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repulsive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force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causes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them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accelerate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away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other.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97472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-5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14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FIELD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THEORY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108325" algn="l"/>
              </a:tabLst>
            </a:pPr>
            <a:r>
              <a:rPr dirty="0"/>
              <a:t>Which</a:t>
            </a:r>
            <a:r>
              <a:rPr dirty="0" spc="125"/>
              <a:t> </a:t>
            </a:r>
            <a:r>
              <a:rPr dirty="0" spc="-35"/>
              <a:t>of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 spc="-10"/>
              <a:t>following</a:t>
            </a:r>
            <a:r>
              <a:rPr dirty="0" spc="125"/>
              <a:t> </a:t>
            </a:r>
            <a:r>
              <a:rPr dirty="0" spc="50"/>
              <a:t>best</a:t>
            </a:r>
            <a:r>
              <a:rPr dirty="0" spc="125"/>
              <a:t> </a:t>
            </a:r>
            <a:r>
              <a:rPr dirty="0"/>
              <a:t>describes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30"/>
              <a:t> </a:t>
            </a:r>
            <a:r>
              <a:rPr dirty="0"/>
              <a:t>interaction</a:t>
            </a:r>
            <a:r>
              <a:rPr dirty="0" spc="120"/>
              <a:t> </a:t>
            </a:r>
            <a:r>
              <a:rPr dirty="0" spc="145"/>
              <a:t>at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 spc="-10"/>
              <a:t>vertex </a:t>
            </a:r>
            <a:r>
              <a:rPr dirty="0"/>
              <a:t>labeled</a:t>
            </a:r>
            <a:r>
              <a:rPr dirty="0" spc="215"/>
              <a:t> </a:t>
            </a:r>
            <a:r>
              <a:rPr dirty="0"/>
              <a:t>D</a:t>
            </a:r>
            <a:r>
              <a:rPr dirty="0" spc="220"/>
              <a:t> </a:t>
            </a:r>
            <a:r>
              <a:rPr dirty="0"/>
              <a:t>in</a:t>
            </a:r>
            <a:r>
              <a:rPr dirty="0" spc="225"/>
              <a:t> </a:t>
            </a:r>
            <a:r>
              <a:rPr dirty="0"/>
              <a:t>the</a:t>
            </a:r>
            <a:r>
              <a:rPr dirty="0" spc="225"/>
              <a:t> </a:t>
            </a:r>
            <a:r>
              <a:rPr dirty="0" spc="-10"/>
              <a:t>figure?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6142" y="2184768"/>
            <a:ext cx="3033712" cy="128016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15137" y="3822984"/>
            <a:ext cx="8258175" cy="280924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emits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photon.</a:t>
            </a:r>
            <a:endParaRPr sz="2450">
              <a:latin typeface="Garamond"/>
              <a:cs typeface="Garamond"/>
            </a:endParaRPr>
          </a:p>
          <a:p>
            <a:pPr marL="386715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collide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annihilate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other,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releasing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their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photon.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pair-produces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particles.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exert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repulsive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force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causes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accel-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erate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away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other.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14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FIELD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THEORY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108325" algn="l"/>
              </a:tabLst>
            </a:pPr>
            <a:r>
              <a:rPr dirty="0"/>
              <a:t>Which</a:t>
            </a:r>
            <a:r>
              <a:rPr dirty="0" spc="125"/>
              <a:t> </a:t>
            </a:r>
            <a:r>
              <a:rPr dirty="0" spc="-35"/>
              <a:t>of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 spc="-10"/>
              <a:t>following</a:t>
            </a:r>
            <a:r>
              <a:rPr dirty="0" spc="125"/>
              <a:t> </a:t>
            </a:r>
            <a:r>
              <a:rPr dirty="0" spc="50"/>
              <a:t>best</a:t>
            </a:r>
            <a:r>
              <a:rPr dirty="0" spc="125"/>
              <a:t> </a:t>
            </a:r>
            <a:r>
              <a:rPr dirty="0"/>
              <a:t>describes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30"/>
              <a:t> </a:t>
            </a:r>
            <a:r>
              <a:rPr dirty="0"/>
              <a:t>interaction</a:t>
            </a:r>
            <a:r>
              <a:rPr dirty="0" spc="120"/>
              <a:t> </a:t>
            </a:r>
            <a:r>
              <a:rPr dirty="0" spc="145"/>
              <a:t>at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 spc="-10"/>
              <a:t>vertex </a:t>
            </a:r>
            <a:r>
              <a:rPr dirty="0"/>
              <a:t>labeled</a:t>
            </a:r>
            <a:r>
              <a:rPr dirty="0" spc="215"/>
              <a:t> </a:t>
            </a:r>
            <a:r>
              <a:rPr dirty="0"/>
              <a:t>D</a:t>
            </a:r>
            <a:r>
              <a:rPr dirty="0" spc="220"/>
              <a:t> </a:t>
            </a:r>
            <a:r>
              <a:rPr dirty="0"/>
              <a:t>in</a:t>
            </a:r>
            <a:r>
              <a:rPr dirty="0" spc="225"/>
              <a:t> </a:t>
            </a:r>
            <a:r>
              <a:rPr dirty="0"/>
              <a:t>the</a:t>
            </a:r>
            <a:r>
              <a:rPr dirty="0" spc="225"/>
              <a:t> </a:t>
            </a:r>
            <a:r>
              <a:rPr dirty="0" spc="-10"/>
              <a:t>figure?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6142" y="2184768"/>
            <a:ext cx="3033712" cy="128016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07758" y="3822984"/>
            <a:ext cx="8265795" cy="34290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particle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emits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photon.</a:t>
            </a:r>
            <a:endParaRPr sz="2450">
              <a:latin typeface="Garamond"/>
              <a:cs typeface="Garamond"/>
            </a:endParaRP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collide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annihilate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other,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releasing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their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photon.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pair-produces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particles.</a:t>
            </a:r>
            <a:endParaRPr sz="2450">
              <a:latin typeface="Garamond"/>
              <a:cs typeface="Garamond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Two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exert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repulsive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force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causes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accel-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erate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away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other.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14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FIELD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THEORY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117590" algn="l"/>
              </a:tabLst>
            </a:pPr>
            <a:r>
              <a:rPr dirty="0"/>
              <a:t>Which</a:t>
            </a:r>
            <a:r>
              <a:rPr dirty="0" spc="440"/>
              <a:t> </a:t>
            </a:r>
            <a:r>
              <a:rPr dirty="0"/>
              <a:t>of</a:t>
            </a:r>
            <a:r>
              <a:rPr dirty="0" spc="440"/>
              <a:t> </a:t>
            </a:r>
            <a:r>
              <a:rPr dirty="0"/>
              <a:t>the</a:t>
            </a:r>
            <a:r>
              <a:rPr dirty="0" spc="440"/>
              <a:t> </a:t>
            </a:r>
            <a:r>
              <a:rPr dirty="0"/>
              <a:t>following</a:t>
            </a:r>
            <a:r>
              <a:rPr dirty="0" spc="440"/>
              <a:t> </a:t>
            </a:r>
            <a:r>
              <a:rPr dirty="0" spc="50"/>
              <a:t>best</a:t>
            </a:r>
            <a:r>
              <a:rPr dirty="0" spc="434"/>
              <a:t> </a:t>
            </a:r>
            <a:r>
              <a:rPr dirty="0"/>
              <a:t>describes</a:t>
            </a:r>
            <a:r>
              <a:rPr dirty="0" spc="440"/>
              <a:t> </a:t>
            </a:r>
            <a:r>
              <a:rPr dirty="0"/>
              <a:t>the</a:t>
            </a:r>
            <a:r>
              <a:rPr dirty="0" spc="434"/>
              <a:t> </a:t>
            </a:r>
            <a:r>
              <a:rPr dirty="0"/>
              <a:t>relationships</a:t>
            </a:r>
            <a:r>
              <a:rPr dirty="0" spc="440"/>
              <a:t> </a:t>
            </a:r>
            <a:r>
              <a:rPr dirty="0" spc="-10"/>
              <a:t>between </a:t>
            </a:r>
            <a:r>
              <a:rPr dirty="0"/>
              <a:t>the</a:t>
            </a:r>
            <a:r>
              <a:rPr dirty="0" spc="155"/>
              <a:t> </a:t>
            </a:r>
            <a:r>
              <a:rPr dirty="0" spc="-80" b="0" i="1">
                <a:latin typeface="Bookman Old Style"/>
                <a:cs typeface="Bookman Old Style"/>
              </a:rPr>
              <a:t>times</a:t>
            </a:r>
            <a:r>
              <a:rPr dirty="0" spc="250" b="0" i="1">
                <a:latin typeface="Bookman Old Style"/>
                <a:cs typeface="Bookman Old Style"/>
              </a:rPr>
              <a:t> </a:t>
            </a:r>
            <a:r>
              <a:rPr dirty="0"/>
              <a:t>of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/>
              <a:t>four</a:t>
            </a:r>
            <a:r>
              <a:rPr dirty="0" spc="160"/>
              <a:t> </a:t>
            </a:r>
            <a:r>
              <a:rPr dirty="0"/>
              <a:t>interactions</a:t>
            </a:r>
            <a:r>
              <a:rPr dirty="0" spc="160"/>
              <a:t> </a:t>
            </a:r>
            <a:r>
              <a:rPr dirty="0"/>
              <a:t>in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65"/>
              <a:t> </a:t>
            </a:r>
            <a:r>
              <a:rPr dirty="0" spc="-10"/>
              <a:t>figure?</a:t>
            </a:r>
            <a:r>
              <a:rPr dirty="0"/>
              <a:t>	(Choose</a:t>
            </a:r>
            <a:r>
              <a:rPr dirty="0" spc="180"/>
              <a:t> </a:t>
            </a:r>
            <a:r>
              <a:rPr dirty="0" spc="-10"/>
              <a:t>one.)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6142" y="2184768"/>
            <a:ext cx="3033712" cy="128016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19315" y="3951336"/>
            <a:ext cx="8256270" cy="3313429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2270" marR="63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diagram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contains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information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about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times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these 	interactions.</a:t>
            </a:r>
            <a:endParaRPr sz="2450">
              <a:latin typeface="Garamond"/>
              <a:cs typeface="Garamond"/>
            </a:endParaRPr>
          </a:p>
          <a:p>
            <a:pPr algn="just" marL="38227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interactions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happen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alphabetical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order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(A,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B,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then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C,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D),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information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about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how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much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time </a:t>
            </a:r>
            <a:r>
              <a:rPr dirty="0" sz="2450" spc="3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elapsed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them.</a:t>
            </a:r>
            <a:endParaRPr sz="2450">
              <a:latin typeface="Garamond"/>
              <a:cs typeface="Garamond"/>
            </a:endParaRPr>
          </a:p>
          <a:p>
            <a:pPr algn="just" marL="382270" marR="571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interactions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happen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alphabetical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order.</a:t>
            </a:r>
            <a:r>
              <a:rPr dirty="0" sz="2450" spc="5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lapse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3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Event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120">
                <a:latin typeface="Garamond"/>
                <a:cs typeface="Garamond"/>
              </a:rPr>
              <a:t>B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Event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C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longer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lapse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Event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Event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B.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868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14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FIELD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THEORY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6985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best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describes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relationships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between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-35" b="0" i="1">
                <a:latin typeface="Bookman Old Style"/>
                <a:cs typeface="Bookman Old Style"/>
              </a:rPr>
              <a:t>times</a:t>
            </a:r>
            <a:r>
              <a:rPr dirty="0" sz="1400" spc="375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four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interactions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figure?</a:t>
            </a:r>
            <a:r>
              <a:rPr dirty="0" sz="1400" spc="48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6142" y="1933270"/>
            <a:ext cx="3033712" cy="128016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707758" y="3713502"/>
            <a:ext cx="8267700" cy="187642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94970" indent="-257175">
              <a:lnSpc>
                <a:spcPct val="100000"/>
              </a:lnSpc>
              <a:spcBef>
                <a:spcPts val="135"/>
              </a:spcBef>
              <a:buAutoNum type="alphaUcPeriod"/>
              <a:tabLst>
                <a:tab pos="39497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diagram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contains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no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information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times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these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interactions.</a:t>
            </a:r>
            <a:endParaRPr sz="1400">
              <a:latin typeface="Times New Roman"/>
              <a:cs typeface="Times New Roman"/>
            </a:endParaRPr>
          </a:p>
          <a:p>
            <a:pPr marL="393700" marR="5080" indent="-249554">
              <a:lnSpc>
                <a:spcPct val="106700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interactions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happen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in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alphabetical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order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(A,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B,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C,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D),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we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have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no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information </a:t>
            </a:r>
            <a:r>
              <a:rPr dirty="0" sz="1400" spc="-10">
                <a:latin typeface="Times New Roman"/>
                <a:cs typeface="Times New Roman"/>
              </a:rPr>
              <a:t>	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how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much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time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elapsed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between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them.</a:t>
            </a:r>
            <a:endParaRPr sz="1400">
              <a:latin typeface="Times New Roman"/>
              <a:cs typeface="Times New Roman"/>
            </a:endParaRPr>
          </a:p>
          <a:p>
            <a:pPr marL="394970" marR="6350" indent="-252729">
              <a:lnSpc>
                <a:spcPct val="106700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interactions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happen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in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alphabetical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order.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time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lapse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between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Event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Event</a:t>
            </a:r>
            <a:r>
              <a:rPr dirty="0" sz="1400" spc="75">
                <a:latin typeface="Times New Roman"/>
                <a:cs typeface="Times New Roman"/>
              </a:rPr>
              <a:t> C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is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longer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time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lapse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between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Event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Event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B.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974725" algn="l"/>
              </a:tabLst>
            </a:pPr>
            <a:r>
              <a:rPr dirty="0" sz="1400" spc="-10" b="1">
                <a:latin typeface="Book Antiqua"/>
                <a:cs typeface="Book Antiqua"/>
              </a:rPr>
              <a:t>Solution:</a:t>
            </a:r>
            <a:r>
              <a:rPr dirty="0" sz="1400" b="1">
                <a:latin typeface="Book Antiqua"/>
                <a:cs typeface="Book Antiqua"/>
              </a:rPr>
              <a:t>	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378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13.1.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805815" algn="l"/>
              </a:tabLst>
            </a:pPr>
            <a:r>
              <a:rPr dirty="0"/>
              <a:t>Which</a:t>
            </a:r>
            <a:r>
              <a:rPr dirty="0" spc="285"/>
              <a:t> </a:t>
            </a:r>
            <a:r>
              <a:rPr dirty="0"/>
              <a:t>of</a:t>
            </a:r>
            <a:r>
              <a:rPr dirty="0" spc="295"/>
              <a:t> </a:t>
            </a:r>
            <a:r>
              <a:rPr dirty="0"/>
              <a:t>the</a:t>
            </a:r>
            <a:r>
              <a:rPr dirty="0" spc="295"/>
              <a:t> </a:t>
            </a:r>
            <a:r>
              <a:rPr dirty="0"/>
              <a:t>following</a:t>
            </a:r>
            <a:r>
              <a:rPr dirty="0" spc="300"/>
              <a:t> </a:t>
            </a:r>
            <a:r>
              <a:rPr dirty="0"/>
              <a:t>describes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95"/>
              <a:t> </a:t>
            </a:r>
            <a:r>
              <a:rPr dirty="0"/>
              <a:t>net</a:t>
            </a:r>
            <a:r>
              <a:rPr dirty="0" spc="300"/>
              <a:t> </a:t>
            </a:r>
            <a:r>
              <a:rPr dirty="0"/>
              <a:t>force</a:t>
            </a:r>
            <a:r>
              <a:rPr dirty="0" spc="290"/>
              <a:t> </a:t>
            </a:r>
            <a:r>
              <a:rPr dirty="0"/>
              <a:t>between</a:t>
            </a:r>
            <a:r>
              <a:rPr dirty="0" spc="295"/>
              <a:t> </a:t>
            </a:r>
            <a:r>
              <a:rPr dirty="0"/>
              <a:t>two</a:t>
            </a:r>
            <a:r>
              <a:rPr dirty="0" spc="300"/>
              <a:t> </a:t>
            </a:r>
            <a:r>
              <a:rPr dirty="0" spc="-20"/>
              <a:t>pro- </a:t>
            </a:r>
            <a:r>
              <a:rPr dirty="0" spc="-10"/>
              <a:t>tons?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8266430" cy="34290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always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repulsive.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always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attractive.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741680" algn="l"/>
                <a:tab pos="1066165" algn="l"/>
                <a:tab pos="2301875" algn="l"/>
                <a:tab pos="2689860" algn="l"/>
                <a:tab pos="3463290" algn="l"/>
                <a:tab pos="4733290" algn="l"/>
                <a:tab pos="5331460" algn="l"/>
                <a:tab pos="6678295" algn="l"/>
                <a:tab pos="7066280" algn="l"/>
                <a:tab pos="7805420" algn="l"/>
              </a:tabLst>
            </a:pPr>
            <a:r>
              <a:rPr dirty="0" sz="2450" spc="30">
                <a:latin typeface="Garamond"/>
                <a:cs typeface="Garamond"/>
              </a:rPr>
              <a:t>It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is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repulsive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120">
                <a:latin typeface="Garamond"/>
                <a:cs typeface="Garamond"/>
              </a:rPr>
              <a:t>at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short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distances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and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attractive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120">
                <a:latin typeface="Garamond"/>
                <a:cs typeface="Garamond"/>
              </a:rPr>
              <a:t>at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large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dis-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tances.</a:t>
            </a:r>
            <a:endParaRPr sz="2450">
              <a:latin typeface="Garamond"/>
              <a:cs typeface="Garamond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741680" algn="l"/>
                <a:tab pos="1066165" algn="l"/>
                <a:tab pos="2412365" algn="l"/>
                <a:tab pos="2800985" algn="l"/>
                <a:tab pos="3573779" algn="l"/>
                <a:tab pos="4843780" algn="l"/>
                <a:tab pos="5441950" algn="l"/>
                <a:tab pos="6678295" algn="l"/>
                <a:tab pos="7066915" algn="l"/>
                <a:tab pos="7805420" algn="l"/>
              </a:tabLst>
            </a:pPr>
            <a:r>
              <a:rPr dirty="0" sz="2450" spc="30">
                <a:latin typeface="Garamond"/>
                <a:cs typeface="Garamond"/>
              </a:rPr>
              <a:t>It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is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attractive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120">
                <a:latin typeface="Garamond"/>
                <a:cs typeface="Garamond"/>
              </a:rPr>
              <a:t>at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short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distances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and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repulsive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110">
                <a:latin typeface="Garamond"/>
                <a:cs typeface="Garamond"/>
              </a:rPr>
              <a:t>at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large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dis-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tances.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14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FIELD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THEORY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12800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376035" algn="l"/>
              </a:tabLst>
            </a:pPr>
            <a:r>
              <a:rPr dirty="0" spc="90"/>
              <a:t>Why</a:t>
            </a:r>
            <a:r>
              <a:rPr dirty="0" spc="240"/>
              <a:t> </a:t>
            </a:r>
            <a:r>
              <a:rPr dirty="0" spc="55"/>
              <a:t>are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/>
              <a:t>squiggly</a:t>
            </a:r>
            <a:r>
              <a:rPr dirty="0" spc="240"/>
              <a:t> </a:t>
            </a:r>
            <a:r>
              <a:rPr dirty="0"/>
              <a:t>lines</a:t>
            </a:r>
            <a:r>
              <a:rPr dirty="0" spc="235"/>
              <a:t> </a:t>
            </a:r>
            <a:r>
              <a:rPr dirty="0"/>
              <a:t>in</a:t>
            </a:r>
            <a:r>
              <a:rPr dirty="0" spc="235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/>
              <a:t>figure</a:t>
            </a:r>
            <a:r>
              <a:rPr dirty="0" spc="240"/>
              <a:t> </a:t>
            </a:r>
            <a:r>
              <a:rPr dirty="0" spc="55"/>
              <a:t>squiggly?</a:t>
            </a:r>
            <a:r>
              <a:rPr dirty="0"/>
              <a:t>	(Choose</a:t>
            </a:r>
            <a:r>
              <a:rPr dirty="0" spc="155"/>
              <a:t> </a:t>
            </a:r>
            <a:r>
              <a:rPr dirty="0" spc="-10"/>
              <a:t>one.)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6142" y="1822399"/>
            <a:ext cx="3033712" cy="128016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15137" y="3460615"/>
            <a:ext cx="8259445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represent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virtual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particles.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represent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antimatter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particles.</a:t>
            </a:r>
            <a:endParaRPr sz="2450">
              <a:latin typeface="Garamond"/>
              <a:cs typeface="Garamond"/>
            </a:endParaRPr>
          </a:p>
          <a:p>
            <a:pPr marL="386715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represent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force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carrying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particles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such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photons,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rather </a:t>
            </a:r>
            <a:r>
              <a:rPr dirty="0" sz="2450" spc="55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matter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such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hadrons.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We’re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just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really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bad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drawing.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14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FIELD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THEORY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12800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376035" algn="l"/>
              </a:tabLst>
            </a:pPr>
            <a:r>
              <a:rPr dirty="0" spc="90"/>
              <a:t>Why</a:t>
            </a:r>
            <a:r>
              <a:rPr dirty="0" spc="240"/>
              <a:t> </a:t>
            </a:r>
            <a:r>
              <a:rPr dirty="0" spc="55"/>
              <a:t>are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/>
              <a:t>squiggly</a:t>
            </a:r>
            <a:r>
              <a:rPr dirty="0" spc="240"/>
              <a:t> </a:t>
            </a:r>
            <a:r>
              <a:rPr dirty="0"/>
              <a:t>lines</a:t>
            </a:r>
            <a:r>
              <a:rPr dirty="0" spc="235"/>
              <a:t> </a:t>
            </a:r>
            <a:r>
              <a:rPr dirty="0"/>
              <a:t>in</a:t>
            </a:r>
            <a:r>
              <a:rPr dirty="0" spc="235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/>
              <a:t>figure</a:t>
            </a:r>
            <a:r>
              <a:rPr dirty="0" spc="240"/>
              <a:t> </a:t>
            </a:r>
            <a:r>
              <a:rPr dirty="0" spc="55"/>
              <a:t>squiggly?</a:t>
            </a:r>
            <a:r>
              <a:rPr dirty="0"/>
              <a:t>	(Choose</a:t>
            </a:r>
            <a:r>
              <a:rPr dirty="0" spc="155"/>
              <a:t> </a:t>
            </a:r>
            <a:r>
              <a:rPr dirty="0" spc="-10"/>
              <a:t>one.)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6142" y="1822399"/>
            <a:ext cx="3033712" cy="128016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07758" y="3460615"/>
            <a:ext cx="8266430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represent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virtual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particles.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represent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antimatter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particles.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70">
                <a:latin typeface="Garamond"/>
                <a:cs typeface="Garamond"/>
              </a:rPr>
              <a:t>They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represent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force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carrying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particles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such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photons,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rather </a:t>
            </a:r>
            <a:r>
              <a:rPr dirty="0" sz="2450" spc="55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matter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such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hadrons.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We’re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just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really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bad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drawing.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14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FIELD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THEORY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629660" algn="l"/>
              </a:tabLst>
            </a:pPr>
            <a:r>
              <a:rPr dirty="0"/>
              <a:t>Which</a:t>
            </a:r>
            <a:r>
              <a:rPr dirty="0" spc="160"/>
              <a:t> </a:t>
            </a:r>
            <a:r>
              <a:rPr dirty="0"/>
              <a:t>of</a:t>
            </a:r>
            <a:r>
              <a:rPr dirty="0" spc="170"/>
              <a:t> </a:t>
            </a:r>
            <a:r>
              <a:rPr dirty="0"/>
              <a:t>the</a:t>
            </a:r>
            <a:r>
              <a:rPr dirty="0" spc="160"/>
              <a:t> </a:t>
            </a:r>
            <a:r>
              <a:rPr dirty="0" spc="-10"/>
              <a:t>following</a:t>
            </a:r>
            <a:r>
              <a:rPr dirty="0" spc="165"/>
              <a:t> </a:t>
            </a:r>
            <a:r>
              <a:rPr dirty="0" spc="50"/>
              <a:t>best</a:t>
            </a:r>
            <a:r>
              <a:rPr dirty="0" spc="165"/>
              <a:t> </a:t>
            </a:r>
            <a:r>
              <a:rPr dirty="0"/>
              <a:t>describes</a:t>
            </a:r>
            <a:r>
              <a:rPr dirty="0" spc="165"/>
              <a:t> </a:t>
            </a:r>
            <a:r>
              <a:rPr dirty="0"/>
              <a:t>the</a:t>
            </a:r>
            <a:r>
              <a:rPr dirty="0" spc="160"/>
              <a:t> </a:t>
            </a:r>
            <a:r>
              <a:rPr dirty="0"/>
              <a:t>interactions</a:t>
            </a:r>
            <a:r>
              <a:rPr dirty="0" spc="170"/>
              <a:t> </a:t>
            </a:r>
            <a:r>
              <a:rPr dirty="0"/>
              <a:t>around</a:t>
            </a:r>
            <a:r>
              <a:rPr dirty="0" spc="160"/>
              <a:t> </a:t>
            </a:r>
            <a:r>
              <a:rPr dirty="0" spc="-20"/>
              <a:t>ver- </a:t>
            </a:r>
            <a:r>
              <a:rPr dirty="0"/>
              <a:t>tices</a:t>
            </a:r>
            <a:r>
              <a:rPr dirty="0" spc="190"/>
              <a:t> </a:t>
            </a:r>
            <a:r>
              <a:rPr dirty="0" spc="120"/>
              <a:t>B</a:t>
            </a:r>
            <a:r>
              <a:rPr dirty="0" spc="200"/>
              <a:t> </a:t>
            </a:r>
            <a:r>
              <a:rPr dirty="0" spc="55"/>
              <a:t>and</a:t>
            </a:r>
            <a:r>
              <a:rPr dirty="0" spc="200"/>
              <a:t> </a:t>
            </a:r>
            <a:r>
              <a:rPr dirty="0" spc="75"/>
              <a:t>C</a:t>
            </a:r>
            <a:r>
              <a:rPr dirty="0" spc="200"/>
              <a:t> </a:t>
            </a:r>
            <a:r>
              <a:rPr dirty="0"/>
              <a:t>in</a:t>
            </a:r>
            <a:r>
              <a:rPr dirty="0" spc="200"/>
              <a:t> </a:t>
            </a:r>
            <a:r>
              <a:rPr dirty="0"/>
              <a:t>the</a:t>
            </a:r>
            <a:r>
              <a:rPr dirty="0" spc="204"/>
              <a:t> </a:t>
            </a:r>
            <a:r>
              <a:rPr dirty="0" spc="-10"/>
              <a:t>figure?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6142" y="2184768"/>
            <a:ext cx="3033712" cy="128016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15137" y="3951336"/>
            <a:ext cx="8260715" cy="3060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7985" marR="6350" indent="-371475">
              <a:lnSpc>
                <a:spcPct val="101699"/>
              </a:lnSpc>
              <a:spcBef>
                <a:spcPts val="75"/>
              </a:spcBef>
              <a:tabLst>
                <a:tab pos="753745" algn="l"/>
                <a:tab pos="1935480" algn="l"/>
                <a:tab pos="2740660" algn="l"/>
                <a:tab pos="3375660" algn="l"/>
                <a:tab pos="3829050" algn="l"/>
                <a:tab pos="5059045" algn="l"/>
                <a:tab pos="5936615" algn="l"/>
                <a:tab pos="6742430" algn="l"/>
                <a:tab pos="7466965" algn="l"/>
                <a:tab pos="8101965" algn="l"/>
              </a:tabLst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positron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turns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into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an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electron,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which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turns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back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into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a </a:t>
            </a:r>
            <a:r>
              <a:rPr dirty="0" sz="2450">
                <a:latin typeface="Garamond"/>
                <a:cs typeface="Garamond"/>
              </a:rPr>
              <a:t>positron,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on.</a:t>
            </a:r>
            <a:endParaRPr sz="2450">
              <a:latin typeface="Garamond"/>
              <a:cs typeface="Garamond"/>
            </a:endParaRPr>
          </a:p>
          <a:p>
            <a:pPr marL="387985" marR="5715" indent="-359410">
              <a:lnSpc>
                <a:spcPct val="101699"/>
              </a:lnSpc>
              <a:spcBef>
                <a:spcPts val="994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positron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annihilate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produce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photon,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pair-produces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positron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electron.</a:t>
            </a:r>
            <a:endParaRPr sz="2450">
              <a:latin typeface="Garamond"/>
              <a:cs typeface="Garamond"/>
            </a:endParaRPr>
          </a:p>
          <a:p>
            <a:pPr marL="387985" marR="5080" indent="-363220">
              <a:lnSpc>
                <a:spcPct val="101699"/>
              </a:lnSpc>
              <a:spcBef>
                <a:spcPts val="994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pair-produces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positron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electron,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then </a:t>
            </a:r>
            <a:r>
              <a:rPr dirty="0" sz="2450" spc="55">
                <a:latin typeface="Garamond"/>
                <a:cs typeface="Garamond"/>
              </a:rPr>
              <a:t>annihilate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produce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photon.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-12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None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1406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13.5.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QUANTUM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FIELD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THEORY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629660" algn="l"/>
              </a:tabLst>
            </a:pPr>
            <a:r>
              <a:rPr dirty="0"/>
              <a:t>Which</a:t>
            </a:r>
            <a:r>
              <a:rPr dirty="0" spc="160"/>
              <a:t> </a:t>
            </a:r>
            <a:r>
              <a:rPr dirty="0"/>
              <a:t>of</a:t>
            </a:r>
            <a:r>
              <a:rPr dirty="0" spc="170"/>
              <a:t> </a:t>
            </a:r>
            <a:r>
              <a:rPr dirty="0"/>
              <a:t>the</a:t>
            </a:r>
            <a:r>
              <a:rPr dirty="0" spc="160"/>
              <a:t> </a:t>
            </a:r>
            <a:r>
              <a:rPr dirty="0" spc="-10"/>
              <a:t>following</a:t>
            </a:r>
            <a:r>
              <a:rPr dirty="0" spc="165"/>
              <a:t> </a:t>
            </a:r>
            <a:r>
              <a:rPr dirty="0" spc="50"/>
              <a:t>best</a:t>
            </a:r>
            <a:r>
              <a:rPr dirty="0" spc="165"/>
              <a:t> </a:t>
            </a:r>
            <a:r>
              <a:rPr dirty="0"/>
              <a:t>describes</a:t>
            </a:r>
            <a:r>
              <a:rPr dirty="0" spc="165"/>
              <a:t> </a:t>
            </a:r>
            <a:r>
              <a:rPr dirty="0"/>
              <a:t>the</a:t>
            </a:r>
            <a:r>
              <a:rPr dirty="0" spc="160"/>
              <a:t> </a:t>
            </a:r>
            <a:r>
              <a:rPr dirty="0"/>
              <a:t>interactions</a:t>
            </a:r>
            <a:r>
              <a:rPr dirty="0" spc="170"/>
              <a:t> </a:t>
            </a:r>
            <a:r>
              <a:rPr dirty="0"/>
              <a:t>around</a:t>
            </a:r>
            <a:r>
              <a:rPr dirty="0" spc="160"/>
              <a:t> </a:t>
            </a:r>
            <a:r>
              <a:rPr dirty="0" spc="-20"/>
              <a:t>ver- </a:t>
            </a:r>
            <a:r>
              <a:rPr dirty="0"/>
              <a:t>tices</a:t>
            </a:r>
            <a:r>
              <a:rPr dirty="0" spc="190"/>
              <a:t> </a:t>
            </a:r>
            <a:r>
              <a:rPr dirty="0" spc="120"/>
              <a:t>B</a:t>
            </a:r>
            <a:r>
              <a:rPr dirty="0" spc="200"/>
              <a:t> </a:t>
            </a:r>
            <a:r>
              <a:rPr dirty="0" spc="55"/>
              <a:t>and</a:t>
            </a:r>
            <a:r>
              <a:rPr dirty="0" spc="200"/>
              <a:t> </a:t>
            </a:r>
            <a:r>
              <a:rPr dirty="0" spc="75"/>
              <a:t>C</a:t>
            </a:r>
            <a:r>
              <a:rPr dirty="0" spc="200"/>
              <a:t> </a:t>
            </a:r>
            <a:r>
              <a:rPr dirty="0"/>
              <a:t>in</a:t>
            </a:r>
            <a:r>
              <a:rPr dirty="0" spc="200"/>
              <a:t> </a:t>
            </a:r>
            <a:r>
              <a:rPr dirty="0"/>
              <a:t>the</a:t>
            </a:r>
            <a:r>
              <a:rPr dirty="0" spc="204"/>
              <a:t> </a:t>
            </a:r>
            <a:r>
              <a:rPr dirty="0" spc="-10"/>
              <a:t>figure?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6142" y="2184768"/>
            <a:ext cx="3033712" cy="128016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07758" y="3951336"/>
            <a:ext cx="8268334" cy="368046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4970" marR="6350" indent="-371475">
              <a:lnSpc>
                <a:spcPct val="101699"/>
              </a:lnSpc>
              <a:spcBef>
                <a:spcPts val="75"/>
              </a:spcBef>
              <a:tabLst>
                <a:tab pos="760730" algn="l"/>
                <a:tab pos="1942464" algn="l"/>
                <a:tab pos="2748280" algn="l"/>
                <a:tab pos="3383279" algn="l"/>
                <a:tab pos="3836035" algn="l"/>
                <a:tab pos="5066665" algn="l"/>
                <a:tab pos="5944235" algn="l"/>
                <a:tab pos="6749415" algn="l"/>
                <a:tab pos="7474584" algn="l"/>
                <a:tab pos="8109584" algn="l"/>
              </a:tabLst>
            </a:pP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positron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turns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into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an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electron,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which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turns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back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into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a </a:t>
            </a:r>
            <a:r>
              <a:rPr dirty="0" sz="2450">
                <a:latin typeface="Garamond"/>
                <a:cs typeface="Garamond"/>
              </a:rPr>
              <a:t>positron,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on.</a:t>
            </a:r>
            <a:endParaRPr sz="2450">
              <a:latin typeface="Garamond"/>
              <a:cs typeface="Garamond"/>
            </a:endParaRPr>
          </a:p>
          <a:p>
            <a:pPr marL="394970" marR="5715" indent="-359410">
              <a:lnSpc>
                <a:spcPct val="101699"/>
              </a:lnSpc>
              <a:spcBef>
                <a:spcPts val="994"/>
              </a:spcBef>
            </a:pP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positron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annihilate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produce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photon,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pair-produces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positron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electron.</a:t>
            </a:r>
            <a:endParaRPr sz="2450">
              <a:latin typeface="Garamond"/>
              <a:cs typeface="Garamond"/>
            </a:endParaRPr>
          </a:p>
          <a:p>
            <a:pPr marL="394970" marR="5080" indent="-363220">
              <a:lnSpc>
                <a:spcPct val="101699"/>
              </a:lnSpc>
              <a:spcBef>
                <a:spcPts val="994"/>
              </a:spcBef>
            </a:pP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photon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pair-produces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positron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electron,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then </a:t>
            </a:r>
            <a:r>
              <a:rPr dirty="0" sz="2450" spc="55">
                <a:latin typeface="Garamond"/>
                <a:cs typeface="Garamond"/>
              </a:rPr>
              <a:t>annihilate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each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produce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photon.</a:t>
            </a:r>
            <a:endParaRPr sz="2450">
              <a:latin typeface="Garamond"/>
              <a:cs typeface="Garamond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Garamond"/>
                <a:cs typeface="Garamond"/>
              </a:rPr>
              <a:t>D.</a:t>
            </a:r>
            <a:r>
              <a:rPr dirty="0" sz="2450" spc="-12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None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above.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378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13.1.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30"/>
              <a:t> </a:t>
            </a:r>
            <a:r>
              <a:rPr dirty="0" spc="-90"/>
              <a:t>of</a:t>
            </a:r>
            <a:r>
              <a:rPr dirty="0" spc="35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 spc="-20"/>
              <a:t>following</a:t>
            </a:r>
            <a:r>
              <a:rPr dirty="0" spc="35"/>
              <a:t> </a:t>
            </a:r>
            <a:r>
              <a:rPr dirty="0" spc="60"/>
              <a:t>participate</a:t>
            </a:r>
            <a:r>
              <a:rPr dirty="0" spc="40"/>
              <a:t> </a:t>
            </a:r>
            <a:r>
              <a:rPr dirty="0"/>
              <a:t>in</a:t>
            </a:r>
            <a:r>
              <a:rPr dirty="0" spc="40"/>
              <a:t> </a:t>
            </a:r>
            <a:r>
              <a:rPr dirty="0"/>
              <a:t>strong</a:t>
            </a:r>
            <a:r>
              <a:rPr dirty="0" spc="35"/>
              <a:t> </a:t>
            </a:r>
            <a:r>
              <a:rPr dirty="0" spc="45"/>
              <a:t>interactions?</a:t>
            </a:r>
            <a:r>
              <a:rPr dirty="0" spc="420"/>
              <a:t> </a:t>
            </a:r>
            <a:r>
              <a:rPr dirty="0" spc="-10"/>
              <a:t>(Choose </a:t>
            </a:r>
            <a:r>
              <a:rPr dirty="0" spc="75"/>
              <a:t>all</a:t>
            </a:r>
            <a:r>
              <a:rPr dirty="0" spc="150"/>
              <a:t>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59259"/>
            <a:ext cx="142176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-10">
                <a:latin typeface="Garamond"/>
                <a:cs typeface="Garamond"/>
              </a:rPr>
              <a:t>Leptons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-10">
                <a:latin typeface="Garamond"/>
                <a:cs typeface="Garamond"/>
              </a:rPr>
              <a:t>Mesons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-10">
                <a:latin typeface="Garamond"/>
                <a:cs typeface="Garamond"/>
              </a:rPr>
              <a:t>Baryons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378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13.1.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30"/>
              <a:t> </a:t>
            </a:r>
            <a:r>
              <a:rPr dirty="0" spc="-90"/>
              <a:t>of</a:t>
            </a:r>
            <a:r>
              <a:rPr dirty="0" spc="35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 spc="-20"/>
              <a:t>following</a:t>
            </a:r>
            <a:r>
              <a:rPr dirty="0" spc="35"/>
              <a:t> </a:t>
            </a:r>
            <a:r>
              <a:rPr dirty="0" spc="60"/>
              <a:t>participate</a:t>
            </a:r>
            <a:r>
              <a:rPr dirty="0" spc="40"/>
              <a:t> </a:t>
            </a:r>
            <a:r>
              <a:rPr dirty="0"/>
              <a:t>in</a:t>
            </a:r>
            <a:r>
              <a:rPr dirty="0" spc="40"/>
              <a:t> </a:t>
            </a:r>
            <a:r>
              <a:rPr dirty="0"/>
              <a:t>strong</a:t>
            </a:r>
            <a:r>
              <a:rPr dirty="0" spc="35"/>
              <a:t> </a:t>
            </a:r>
            <a:r>
              <a:rPr dirty="0" spc="45"/>
              <a:t>interactions?</a:t>
            </a:r>
            <a:r>
              <a:rPr dirty="0" spc="420"/>
              <a:t> </a:t>
            </a:r>
            <a:r>
              <a:rPr dirty="0" spc="-10"/>
              <a:t>(Choose </a:t>
            </a:r>
            <a:r>
              <a:rPr dirty="0" spc="75"/>
              <a:t>all</a:t>
            </a:r>
            <a:r>
              <a:rPr dirty="0" spc="150"/>
              <a:t>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2707005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Garamond"/>
                <a:cs typeface="Garamond"/>
              </a:rPr>
              <a:t>Leptons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Garamond"/>
                <a:cs typeface="Garamond"/>
              </a:rPr>
              <a:t>Mesons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Garamond"/>
                <a:cs typeface="Garamond"/>
              </a:rPr>
              <a:t>Baryons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120">
                <a:latin typeface="Garamond"/>
                <a:cs typeface="Garamond"/>
              </a:rPr>
              <a:t>B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378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13.1.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0"/>
              <a:t> </a:t>
            </a:r>
            <a:r>
              <a:rPr dirty="0" spc="50"/>
              <a:t>stable</a:t>
            </a:r>
            <a:r>
              <a:rPr dirty="0" spc="10"/>
              <a:t> </a:t>
            </a:r>
            <a:r>
              <a:rPr dirty="0" spc="50"/>
              <a:t>particle</a:t>
            </a:r>
            <a:r>
              <a:rPr dirty="0" spc="15"/>
              <a:t> </a:t>
            </a:r>
            <a:r>
              <a:rPr dirty="0"/>
              <a:t>such</a:t>
            </a:r>
            <a:r>
              <a:rPr dirty="0" spc="10"/>
              <a:t> </a:t>
            </a:r>
            <a:r>
              <a:rPr dirty="0" spc="65"/>
              <a:t>as</a:t>
            </a:r>
            <a:r>
              <a:rPr dirty="0" spc="15"/>
              <a:t> </a:t>
            </a:r>
            <a:r>
              <a:rPr dirty="0" spc="65"/>
              <a:t>an</a:t>
            </a:r>
            <a:r>
              <a:rPr dirty="0" spc="10"/>
              <a:t> </a:t>
            </a:r>
            <a:r>
              <a:rPr dirty="0"/>
              <a:t>electron</a:t>
            </a:r>
            <a:r>
              <a:rPr dirty="0" spc="15"/>
              <a:t> </a:t>
            </a:r>
            <a:r>
              <a:rPr dirty="0"/>
              <a:t>cannot</a:t>
            </a:r>
            <a:r>
              <a:rPr dirty="0" spc="10"/>
              <a:t> </a:t>
            </a:r>
            <a:r>
              <a:rPr dirty="0"/>
              <a:t>decay.</a:t>
            </a:r>
            <a:r>
              <a:rPr dirty="0" spc="400"/>
              <a:t> </a:t>
            </a:r>
            <a:r>
              <a:rPr dirty="0" spc="-45"/>
              <a:t>If</a:t>
            </a:r>
            <a:r>
              <a:rPr dirty="0" spc="10"/>
              <a:t> </a:t>
            </a:r>
            <a:r>
              <a:rPr dirty="0" spc="105"/>
              <a:t>it</a:t>
            </a:r>
            <a:r>
              <a:rPr dirty="0" spc="15"/>
              <a:t> </a:t>
            </a:r>
            <a:r>
              <a:rPr dirty="0"/>
              <a:t>is</a:t>
            </a:r>
            <a:r>
              <a:rPr dirty="0" spc="15"/>
              <a:t> </a:t>
            </a:r>
            <a:r>
              <a:rPr dirty="0"/>
              <a:t>in</a:t>
            </a:r>
            <a:r>
              <a:rPr dirty="0" spc="10"/>
              <a:t> </a:t>
            </a:r>
            <a:r>
              <a:rPr dirty="0" spc="40"/>
              <a:t>empty </a:t>
            </a:r>
            <a:r>
              <a:rPr dirty="0"/>
              <a:t>space</a:t>
            </a:r>
            <a:r>
              <a:rPr dirty="0" spc="290"/>
              <a:t> </a:t>
            </a:r>
            <a:r>
              <a:rPr dirty="0" spc="50"/>
              <a:t>with</a:t>
            </a:r>
            <a:r>
              <a:rPr dirty="0" spc="305"/>
              <a:t> </a:t>
            </a:r>
            <a:r>
              <a:rPr dirty="0"/>
              <a:t>no</a:t>
            </a:r>
            <a:r>
              <a:rPr dirty="0" spc="300"/>
              <a:t> </a:t>
            </a:r>
            <a:r>
              <a:rPr dirty="0"/>
              <a:t>other</a:t>
            </a:r>
            <a:r>
              <a:rPr dirty="0" spc="305"/>
              <a:t> </a:t>
            </a:r>
            <a:r>
              <a:rPr dirty="0"/>
              <a:t>particles</a:t>
            </a:r>
            <a:r>
              <a:rPr dirty="0" spc="300"/>
              <a:t> </a:t>
            </a:r>
            <a:r>
              <a:rPr dirty="0"/>
              <a:t>around</a:t>
            </a:r>
            <a:r>
              <a:rPr dirty="0" spc="300"/>
              <a:t> </a:t>
            </a:r>
            <a:r>
              <a:rPr dirty="0"/>
              <a:t>to</a:t>
            </a:r>
            <a:r>
              <a:rPr dirty="0" spc="305"/>
              <a:t> </a:t>
            </a:r>
            <a:r>
              <a:rPr dirty="0" spc="55"/>
              <a:t>interact</a:t>
            </a:r>
            <a:r>
              <a:rPr dirty="0" spc="300"/>
              <a:t> </a:t>
            </a:r>
            <a:r>
              <a:rPr dirty="0" spc="65"/>
              <a:t>with,</a:t>
            </a:r>
            <a:r>
              <a:rPr dirty="0" spc="335"/>
              <a:t> </a:t>
            </a:r>
            <a:r>
              <a:rPr dirty="0" spc="105"/>
              <a:t>it</a:t>
            </a:r>
            <a:r>
              <a:rPr dirty="0" spc="300"/>
              <a:t> </a:t>
            </a:r>
            <a:r>
              <a:rPr dirty="0"/>
              <a:t>feels</a:t>
            </a:r>
            <a:r>
              <a:rPr dirty="0" spc="305"/>
              <a:t> </a:t>
            </a:r>
            <a:r>
              <a:rPr dirty="0" spc="-25"/>
              <a:t>no </a:t>
            </a:r>
            <a:r>
              <a:rPr dirty="0"/>
              <a:t>effect</a:t>
            </a:r>
            <a:r>
              <a:rPr dirty="0" spc="110"/>
              <a:t> </a:t>
            </a:r>
            <a:r>
              <a:rPr dirty="0"/>
              <a:t>from</a:t>
            </a:r>
            <a:r>
              <a:rPr dirty="0" spc="114"/>
              <a:t> </a:t>
            </a:r>
            <a:r>
              <a:rPr dirty="0" spc="80"/>
              <a:t>any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fundamental</a:t>
            </a:r>
            <a:r>
              <a:rPr dirty="0" spc="114"/>
              <a:t> </a:t>
            </a:r>
            <a:r>
              <a:rPr dirty="0"/>
              <a:t>forces.</a:t>
            </a:r>
            <a:r>
              <a:rPr dirty="0" spc="375"/>
              <a:t> </a:t>
            </a:r>
            <a:r>
              <a:rPr dirty="0"/>
              <a:t>Which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05"/>
              <a:t> </a:t>
            </a:r>
            <a:r>
              <a:rPr dirty="0" spc="-10"/>
              <a:t>following </a:t>
            </a:r>
            <a:r>
              <a:rPr dirty="0" spc="50"/>
              <a:t>best</a:t>
            </a:r>
            <a:r>
              <a:rPr dirty="0" spc="540"/>
              <a:t> </a:t>
            </a:r>
            <a:r>
              <a:rPr dirty="0"/>
              <a:t>describes</a:t>
            </a:r>
            <a:r>
              <a:rPr dirty="0" spc="545"/>
              <a:t> </a:t>
            </a:r>
            <a:r>
              <a:rPr dirty="0" spc="65"/>
              <a:t>an</a:t>
            </a:r>
            <a:r>
              <a:rPr dirty="0" spc="540"/>
              <a:t> </a:t>
            </a:r>
            <a:r>
              <a:rPr dirty="0"/>
              <a:t>electron</a:t>
            </a:r>
            <a:r>
              <a:rPr dirty="0" spc="545"/>
              <a:t> </a:t>
            </a:r>
            <a:r>
              <a:rPr dirty="0"/>
              <a:t>in</a:t>
            </a:r>
            <a:r>
              <a:rPr dirty="0" spc="545"/>
              <a:t> </a:t>
            </a:r>
            <a:r>
              <a:rPr dirty="0"/>
              <a:t>those</a:t>
            </a:r>
            <a:r>
              <a:rPr dirty="0" spc="540"/>
              <a:t> </a:t>
            </a:r>
            <a:r>
              <a:rPr dirty="0"/>
              <a:t>circumstances?</a:t>
            </a:r>
            <a:r>
              <a:rPr dirty="0" spc="440"/>
              <a:t>  </a:t>
            </a:r>
            <a:r>
              <a:rPr dirty="0"/>
              <a:t>(Choose</a:t>
            </a:r>
            <a:r>
              <a:rPr dirty="0" spc="545"/>
              <a:t> </a:t>
            </a:r>
            <a:r>
              <a:rPr dirty="0" spc="50"/>
              <a:t>all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3309123"/>
            <a:ext cx="8260715" cy="31870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571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  <a:tab pos="735965" algn="l"/>
                <a:tab pos="1315085" algn="l"/>
                <a:tab pos="2315210" algn="l"/>
                <a:tab pos="3344545" algn="l"/>
                <a:tab pos="3907790" algn="l"/>
                <a:tab pos="4185920" algn="l"/>
                <a:tab pos="5326380" algn="l"/>
                <a:tab pos="6400800" algn="l"/>
                <a:tab pos="7096125" algn="l"/>
                <a:tab pos="7534909" algn="l"/>
              </a:tabLst>
            </a:pPr>
            <a:r>
              <a:rPr dirty="0" sz="2450" spc="30">
                <a:latin typeface="Garamond"/>
                <a:cs typeface="Garamond"/>
              </a:rPr>
              <a:t>It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will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behave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exactly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like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classical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particle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with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no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45">
                <a:latin typeface="Garamond"/>
                <a:cs typeface="Garamond"/>
              </a:rPr>
              <a:t>forces </a:t>
            </a:r>
            <a:r>
              <a:rPr dirty="0" sz="2450" spc="-45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acting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upon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it.</a:t>
            </a:r>
            <a:endParaRPr sz="2450">
              <a:latin typeface="Garamond"/>
              <a:cs typeface="Garamond"/>
            </a:endParaRPr>
          </a:p>
          <a:p>
            <a:pPr marL="386715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Its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wavefunction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allow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discrete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set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of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eigenval-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ues.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spontaneously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turn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another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particle.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Its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wavefunction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remain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constant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∂</a:t>
            </a:r>
            <a:r>
              <a:rPr dirty="0" sz="2450">
                <a:latin typeface="Garamond"/>
                <a:cs typeface="Garamond"/>
              </a:rPr>
              <a:t>Ψ</a:t>
            </a:r>
            <a:r>
              <a:rPr dirty="0" sz="2450" b="0" i="1">
                <a:latin typeface="Bookman Old Style"/>
                <a:cs typeface="Bookman Old Style"/>
              </a:rPr>
              <a:t>/∂t</a:t>
            </a:r>
            <a:r>
              <a:rPr dirty="0" sz="2450" spc="3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0).</a:t>
            </a:r>
            <a:endParaRPr sz="2450">
              <a:latin typeface="Garamond"/>
              <a:cs typeface="Garamond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Garamond"/>
                <a:cs typeface="Garamond"/>
              </a:rPr>
              <a:t>None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those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answers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applies.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378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13.1.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FORCES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PARTICLES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0"/>
              <a:t> </a:t>
            </a:r>
            <a:r>
              <a:rPr dirty="0" spc="50"/>
              <a:t>stable</a:t>
            </a:r>
            <a:r>
              <a:rPr dirty="0" spc="10"/>
              <a:t> </a:t>
            </a:r>
            <a:r>
              <a:rPr dirty="0" spc="50"/>
              <a:t>particle</a:t>
            </a:r>
            <a:r>
              <a:rPr dirty="0" spc="15"/>
              <a:t> </a:t>
            </a:r>
            <a:r>
              <a:rPr dirty="0"/>
              <a:t>such</a:t>
            </a:r>
            <a:r>
              <a:rPr dirty="0" spc="10"/>
              <a:t> </a:t>
            </a:r>
            <a:r>
              <a:rPr dirty="0" spc="65"/>
              <a:t>as</a:t>
            </a:r>
            <a:r>
              <a:rPr dirty="0" spc="15"/>
              <a:t> </a:t>
            </a:r>
            <a:r>
              <a:rPr dirty="0" spc="65"/>
              <a:t>an</a:t>
            </a:r>
            <a:r>
              <a:rPr dirty="0" spc="10"/>
              <a:t> </a:t>
            </a:r>
            <a:r>
              <a:rPr dirty="0"/>
              <a:t>electron</a:t>
            </a:r>
            <a:r>
              <a:rPr dirty="0" spc="15"/>
              <a:t> </a:t>
            </a:r>
            <a:r>
              <a:rPr dirty="0"/>
              <a:t>cannot</a:t>
            </a:r>
            <a:r>
              <a:rPr dirty="0" spc="10"/>
              <a:t> </a:t>
            </a:r>
            <a:r>
              <a:rPr dirty="0"/>
              <a:t>decay.</a:t>
            </a:r>
            <a:r>
              <a:rPr dirty="0" spc="400"/>
              <a:t> </a:t>
            </a:r>
            <a:r>
              <a:rPr dirty="0" spc="-45"/>
              <a:t>If</a:t>
            </a:r>
            <a:r>
              <a:rPr dirty="0" spc="10"/>
              <a:t> </a:t>
            </a:r>
            <a:r>
              <a:rPr dirty="0" spc="105"/>
              <a:t>it</a:t>
            </a:r>
            <a:r>
              <a:rPr dirty="0" spc="15"/>
              <a:t> </a:t>
            </a:r>
            <a:r>
              <a:rPr dirty="0"/>
              <a:t>is</a:t>
            </a:r>
            <a:r>
              <a:rPr dirty="0" spc="15"/>
              <a:t> </a:t>
            </a:r>
            <a:r>
              <a:rPr dirty="0"/>
              <a:t>in</a:t>
            </a:r>
            <a:r>
              <a:rPr dirty="0" spc="10"/>
              <a:t> </a:t>
            </a:r>
            <a:r>
              <a:rPr dirty="0" spc="40"/>
              <a:t>empty </a:t>
            </a:r>
            <a:r>
              <a:rPr dirty="0"/>
              <a:t>space</a:t>
            </a:r>
            <a:r>
              <a:rPr dirty="0" spc="290"/>
              <a:t> </a:t>
            </a:r>
            <a:r>
              <a:rPr dirty="0" spc="50"/>
              <a:t>with</a:t>
            </a:r>
            <a:r>
              <a:rPr dirty="0" spc="305"/>
              <a:t> </a:t>
            </a:r>
            <a:r>
              <a:rPr dirty="0"/>
              <a:t>no</a:t>
            </a:r>
            <a:r>
              <a:rPr dirty="0" spc="300"/>
              <a:t> </a:t>
            </a:r>
            <a:r>
              <a:rPr dirty="0"/>
              <a:t>other</a:t>
            </a:r>
            <a:r>
              <a:rPr dirty="0" spc="305"/>
              <a:t> </a:t>
            </a:r>
            <a:r>
              <a:rPr dirty="0"/>
              <a:t>particles</a:t>
            </a:r>
            <a:r>
              <a:rPr dirty="0" spc="300"/>
              <a:t> </a:t>
            </a:r>
            <a:r>
              <a:rPr dirty="0"/>
              <a:t>around</a:t>
            </a:r>
            <a:r>
              <a:rPr dirty="0" spc="300"/>
              <a:t> </a:t>
            </a:r>
            <a:r>
              <a:rPr dirty="0"/>
              <a:t>to</a:t>
            </a:r>
            <a:r>
              <a:rPr dirty="0" spc="305"/>
              <a:t> </a:t>
            </a:r>
            <a:r>
              <a:rPr dirty="0" spc="55"/>
              <a:t>interact</a:t>
            </a:r>
            <a:r>
              <a:rPr dirty="0" spc="300"/>
              <a:t> </a:t>
            </a:r>
            <a:r>
              <a:rPr dirty="0" spc="65"/>
              <a:t>with,</a:t>
            </a:r>
            <a:r>
              <a:rPr dirty="0" spc="335"/>
              <a:t> </a:t>
            </a:r>
            <a:r>
              <a:rPr dirty="0" spc="105"/>
              <a:t>it</a:t>
            </a:r>
            <a:r>
              <a:rPr dirty="0" spc="300"/>
              <a:t> </a:t>
            </a:r>
            <a:r>
              <a:rPr dirty="0"/>
              <a:t>feels</a:t>
            </a:r>
            <a:r>
              <a:rPr dirty="0" spc="305"/>
              <a:t> </a:t>
            </a:r>
            <a:r>
              <a:rPr dirty="0" spc="-25"/>
              <a:t>no </a:t>
            </a:r>
            <a:r>
              <a:rPr dirty="0"/>
              <a:t>effect</a:t>
            </a:r>
            <a:r>
              <a:rPr dirty="0" spc="110"/>
              <a:t> </a:t>
            </a:r>
            <a:r>
              <a:rPr dirty="0"/>
              <a:t>from</a:t>
            </a:r>
            <a:r>
              <a:rPr dirty="0" spc="114"/>
              <a:t> </a:t>
            </a:r>
            <a:r>
              <a:rPr dirty="0" spc="80"/>
              <a:t>any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fundamental</a:t>
            </a:r>
            <a:r>
              <a:rPr dirty="0" spc="114"/>
              <a:t> </a:t>
            </a:r>
            <a:r>
              <a:rPr dirty="0"/>
              <a:t>forces.</a:t>
            </a:r>
            <a:r>
              <a:rPr dirty="0" spc="375"/>
              <a:t> </a:t>
            </a:r>
            <a:r>
              <a:rPr dirty="0"/>
              <a:t>Which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05"/>
              <a:t> </a:t>
            </a:r>
            <a:r>
              <a:rPr dirty="0" spc="-10"/>
              <a:t>following </a:t>
            </a:r>
            <a:r>
              <a:rPr dirty="0" spc="50"/>
              <a:t>best</a:t>
            </a:r>
            <a:r>
              <a:rPr dirty="0" spc="540"/>
              <a:t> </a:t>
            </a:r>
            <a:r>
              <a:rPr dirty="0"/>
              <a:t>describes</a:t>
            </a:r>
            <a:r>
              <a:rPr dirty="0" spc="545"/>
              <a:t> </a:t>
            </a:r>
            <a:r>
              <a:rPr dirty="0" spc="65"/>
              <a:t>an</a:t>
            </a:r>
            <a:r>
              <a:rPr dirty="0" spc="540"/>
              <a:t> </a:t>
            </a:r>
            <a:r>
              <a:rPr dirty="0"/>
              <a:t>electron</a:t>
            </a:r>
            <a:r>
              <a:rPr dirty="0" spc="545"/>
              <a:t> </a:t>
            </a:r>
            <a:r>
              <a:rPr dirty="0"/>
              <a:t>in</a:t>
            </a:r>
            <a:r>
              <a:rPr dirty="0" spc="545"/>
              <a:t> </a:t>
            </a:r>
            <a:r>
              <a:rPr dirty="0"/>
              <a:t>those</a:t>
            </a:r>
            <a:r>
              <a:rPr dirty="0" spc="540"/>
              <a:t> </a:t>
            </a:r>
            <a:r>
              <a:rPr dirty="0"/>
              <a:t>circumstances?</a:t>
            </a:r>
            <a:r>
              <a:rPr dirty="0" spc="440"/>
              <a:t>  </a:t>
            </a:r>
            <a:r>
              <a:rPr dirty="0"/>
              <a:t>(Choose</a:t>
            </a:r>
            <a:r>
              <a:rPr dirty="0" spc="545"/>
              <a:t> </a:t>
            </a:r>
            <a:r>
              <a:rPr dirty="0" spc="50"/>
              <a:t>all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3309123"/>
            <a:ext cx="8267700" cy="38068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71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  <a:tab pos="743585" algn="l"/>
                <a:tab pos="1322705" algn="l"/>
                <a:tab pos="2322830" algn="l"/>
                <a:tab pos="3352165" algn="l"/>
                <a:tab pos="3915410" algn="l"/>
                <a:tab pos="4193540" algn="l"/>
                <a:tab pos="5334000" algn="l"/>
                <a:tab pos="6408420" algn="l"/>
                <a:tab pos="7103745" algn="l"/>
                <a:tab pos="7541895" algn="l"/>
              </a:tabLst>
            </a:pPr>
            <a:r>
              <a:rPr dirty="0" sz="2450" spc="30">
                <a:latin typeface="Garamond"/>
                <a:cs typeface="Garamond"/>
              </a:rPr>
              <a:t>It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will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behave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exactly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like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classical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particle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with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no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45">
                <a:latin typeface="Garamond"/>
                <a:cs typeface="Garamond"/>
              </a:rPr>
              <a:t>forces </a:t>
            </a:r>
            <a:r>
              <a:rPr dirty="0" sz="2450" spc="-45">
                <a:latin typeface="Garamond"/>
                <a:cs typeface="Garamond"/>
              </a:rPr>
              <a:t>	</a:t>
            </a:r>
            <a:r>
              <a:rPr dirty="0" sz="2450" spc="55">
                <a:latin typeface="Garamond"/>
                <a:cs typeface="Garamond"/>
              </a:rPr>
              <a:t>acting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upon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it.</a:t>
            </a:r>
            <a:endParaRPr sz="2450">
              <a:latin typeface="Garamond"/>
              <a:cs typeface="Garamond"/>
            </a:endParaRP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Its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wavefunction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allow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discrete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set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of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eigenval-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ues.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spontaneously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turn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into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another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particle.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Its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wavefunction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remain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constant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∂</a:t>
            </a:r>
            <a:r>
              <a:rPr dirty="0" sz="2450">
                <a:latin typeface="Garamond"/>
                <a:cs typeface="Garamond"/>
              </a:rPr>
              <a:t>Ψ</a:t>
            </a:r>
            <a:r>
              <a:rPr dirty="0" sz="2450" b="0" i="1">
                <a:latin typeface="Bookman Old Style"/>
                <a:cs typeface="Bookman Old Style"/>
              </a:rPr>
              <a:t>/∂t</a:t>
            </a:r>
            <a:r>
              <a:rPr dirty="0" sz="2450" spc="3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0).</a:t>
            </a:r>
            <a:endParaRPr sz="2450">
              <a:latin typeface="Garamond"/>
              <a:cs typeface="Garamond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25">
                <a:latin typeface="Garamond"/>
                <a:cs typeface="Garamond"/>
              </a:rPr>
              <a:t>None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those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answers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applies.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45" b="1">
                <a:latin typeface="Book Antiqua"/>
                <a:cs typeface="Book Antiqua"/>
              </a:rPr>
              <a:t>Solution:</a:t>
            </a:r>
            <a:r>
              <a:rPr dirty="0" sz="2450" b="1">
                <a:latin typeface="Book Antiqua"/>
                <a:cs typeface="Book Antiqua"/>
              </a:rPr>
              <a:t>	</a:t>
            </a:r>
            <a:r>
              <a:rPr dirty="0" sz="2450" spc="-50">
                <a:latin typeface="Garamond"/>
                <a:cs typeface="Garamond"/>
              </a:rPr>
              <a:t>E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2025-01-21T14:50:02Z</dcterms:created>
  <dcterms:modified xsi:type="dcterms:W3CDTF">2025-01-21T14:50:02Z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2025-01-20T00:00:00Z</vt:filetime>
  </property>
  <property fmtid="{D5CDD505-2E9C-101B-9397-08002B2CF9AE}" pid="3" name="Creator">
    <vt:lpwstr>TeX</vt:lpwstr>
  </property>
  <property fmtid="{D5CDD505-2E9C-101B-9397-08002B2CF9AE}" pid="4" name="LastSaved">
    <vt:filetime>2025-01-21T00:00:00Z</vt:filetime>
  </property>
  <property fmtid="{D5CDD505-2E9C-101B-9397-08002B2CF9AE}" pid="5" name="PTEX.Fullbanner">
    <vt:lpwstr>This is MiKTeX-pdfTeX 4.12.0 (1.40.24)</vt:lpwstr>
  </property>
  <property fmtid="{D5CDD505-2E9C-101B-9397-08002B2CF9AE}" pid="6" name="Producer">
    <vt:lpwstr>MiKTeX pdfTeX-1.40.24</vt:lpwstr>
  </property>
</Properties>
</file>